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3"/>
  </p:notesMasterIdLst>
  <p:sldIdLst>
    <p:sldId id="256" r:id="rId2"/>
    <p:sldId id="257" r:id="rId3"/>
    <p:sldId id="267" r:id="rId4"/>
    <p:sldId id="268" r:id="rId5"/>
    <p:sldId id="269" r:id="rId6"/>
    <p:sldId id="270" r:id="rId7"/>
    <p:sldId id="271" r:id="rId8"/>
    <p:sldId id="272" r:id="rId9"/>
    <p:sldId id="273" r:id="rId10"/>
    <p:sldId id="274" r:id="rId11"/>
    <p:sldId id="275" r:id="rId12"/>
    <p:sldId id="258" r:id="rId13"/>
    <p:sldId id="276" r:id="rId14"/>
    <p:sldId id="277" r:id="rId15"/>
    <p:sldId id="278" r:id="rId16"/>
    <p:sldId id="279" r:id="rId17"/>
    <p:sldId id="280" r:id="rId18"/>
    <p:sldId id="281" r:id="rId19"/>
    <p:sldId id="282" r:id="rId20"/>
    <p:sldId id="283" r:id="rId21"/>
    <p:sldId id="284"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7"/>
    <p:restoredTop sz="94434" autoAdjust="0"/>
  </p:normalViewPr>
  <p:slideViewPr>
    <p:cSldViewPr snapToGrid="0">
      <p:cViewPr varScale="1">
        <p:scale>
          <a:sx n="71" d="100"/>
          <a:sy n="71" d="100"/>
        </p:scale>
        <p:origin x="12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sr-Latn-BA" sz="1200" b="0" i="0" u="none" strike="noStrike" cap="none">
                <a:solidFill>
                  <a:schemeClr val="dk1"/>
                </a:solidFill>
                <a:latin typeface="Calibri"/>
                <a:ea typeface="Calibri"/>
                <a:cs typeface="Calibri"/>
                <a:sym typeface="Calibri"/>
              </a:rPr>
              <a:t>‹#›</a:t>
            </a:fld>
            <a:endParaRPr lang="sr-Latn-B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07626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18" name="Shape 11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512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4" name="Shape 1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5437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4" name="Shape 1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2245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4" name="Shape 1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9626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4" name="Shape 1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7693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4" name="Shape 1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0397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4" name="Shape 1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7456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4" name="Shape 1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5404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4" name="Shape 1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6849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134" name="Shape 1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7168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4" name="Shape 1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912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127" name="Shape 1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2638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4" name="Shape 1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4991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4" name="Shape 1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3461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27" name="Shape 1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8521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27" name="Shape 1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5954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27" name="Shape 1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4751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27" name="Shape 1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3680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27" name="Shape 1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7843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27" name="Shape 1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1998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127" name="Shape 1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843049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143000" y="1122362"/>
            <a:ext cx="6858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143000" y="3602037"/>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900" b="0" i="0" u="none" strike="noStrike" cap="none">
                <a:solidFill>
                  <a:srgbClr val="888888"/>
                </a:solidFill>
                <a:latin typeface="Calibri"/>
                <a:ea typeface="Calibri"/>
                <a:cs typeface="Calibri"/>
                <a:sym typeface="Calibri"/>
              </a:rPr>
              <a:t>‹#›</a:t>
            </a:fld>
            <a:endParaRPr lang="sr-Latn-BA" sz="900" b="0" i="0" u="none" strike="noStrike" cap="none">
              <a:solidFill>
                <a:srgbClr val="888888"/>
              </a:solidFill>
              <a:latin typeface="Calibri"/>
              <a:ea typeface="Calibri"/>
              <a:cs typeface="Calibri"/>
              <a:sym typeface="Calibri"/>
            </a:endParaRPr>
          </a:p>
        </p:txBody>
      </p:sp>
      <p:pic>
        <p:nvPicPr>
          <p:cNvPr id="21" name="Shape 21"/>
          <p:cNvPicPr preferRelativeResize="0"/>
          <p:nvPr/>
        </p:nvPicPr>
        <p:blipFill rotWithShape="1">
          <a:blip r:embed="rId2">
            <a:alphaModFix/>
          </a:blip>
          <a:srcRect/>
          <a:stretch/>
        </p:blipFill>
        <p:spPr>
          <a:xfrm>
            <a:off x="6991350" y="103821"/>
            <a:ext cx="2076449" cy="469264"/>
          </a:xfrm>
          <a:prstGeom prst="rect">
            <a:avLst/>
          </a:prstGeom>
          <a:noFill/>
          <a:ln>
            <a:noFill/>
          </a:ln>
        </p:spPr>
      </p:pic>
      <p:grpSp>
        <p:nvGrpSpPr>
          <p:cNvPr id="22" name="Shape 22"/>
          <p:cNvGrpSpPr/>
          <p:nvPr/>
        </p:nvGrpSpPr>
        <p:grpSpPr>
          <a:xfrm>
            <a:off x="110183" y="5333998"/>
            <a:ext cx="8915400" cy="1469325"/>
            <a:chOff x="110183" y="5333998"/>
            <a:chExt cx="8915400" cy="1469325"/>
          </a:xfrm>
        </p:grpSpPr>
        <p:sp>
          <p:nvSpPr>
            <p:cNvPr id="23" name="Shape 23"/>
            <p:cNvSpPr/>
            <p:nvPr/>
          </p:nvSpPr>
          <p:spPr>
            <a:xfrm>
              <a:off x="110183" y="5333998"/>
              <a:ext cx="8915400" cy="1469325"/>
            </a:xfrm>
            <a:prstGeom prst="rect">
              <a:avLst/>
            </a:prstGeom>
            <a:solidFill>
              <a:srgbClr val="B3C0DF"/>
            </a:solidFill>
            <a:ln w="12700" cap="flat" cmpd="sng">
              <a:solidFill>
                <a:srgbClr val="002060"/>
              </a:solidFill>
              <a:prstDash val="solid"/>
              <a:miter lim="800000"/>
              <a:headEnd type="none" w="med" len="med"/>
              <a:tailEnd type="none" w="med" len="med"/>
            </a:ln>
          </p:spPr>
          <p:txBody>
            <a:bodyPr lIns="91425" tIns="45700" rIns="91425" bIns="45700" anchor="ctr" anchorCtr="0">
              <a:noAutofit/>
            </a:bodyPr>
            <a:lstStyle/>
            <a:p>
              <a:pPr marL="0" marR="0" lvl="0" indent="0" algn="ctr" rtl="0">
                <a:lnSpc>
                  <a:spcPct val="107000"/>
                </a:lnSpc>
                <a:spcBef>
                  <a:spcPts val="0"/>
                </a:spcBef>
                <a:spcAft>
                  <a:spcPts val="0"/>
                </a:spcAft>
                <a:buClr>
                  <a:srgbClr val="072B62"/>
                </a:buClr>
                <a:buSzPct val="25000"/>
                <a:buFont typeface="Calibri"/>
                <a:buNone/>
              </a:pPr>
              <a:r>
                <a:rPr lang="sr-Latn-BA" sz="1100" b="1" i="0" u="none" strike="noStrike" cap="none">
                  <a:solidFill>
                    <a:srgbClr val="072B62"/>
                  </a:solidFill>
                  <a:latin typeface="Calibri"/>
                  <a:ea typeface="Calibri"/>
                  <a:cs typeface="Calibri"/>
                  <a:sym typeface="Calibri"/>
                </a:rPr>
                <a:t>Project number: 573700-EPP-1-2016-1-PS-EPPKA2-CBHE-JP</a:t>
              </a:r>
            </a:p>
            <a:p>
              <a:pPr marL="0" marR="0" lvl="0" indent="0" algn="ctr" rtl="0">
                <a:lnSpc>
                  <a:spcPct val="107000"/>
                </a:lnSpc>
                <a:spcBef>
                  <a:spcPts val="0"/>
                </a:spcBef>
                <a:spcAft>
                  <a:spcPts val="0"/>
                </a:spcAft>
                <a:buClr>
                  <a:schemeClr val="lt1"/>
                </a:buClr>
                <a:buFont typeface="Calibri"/>
                <a:buNone/>
              </a:pPr>
              <a:endParaRPr sz="1100" b="1" i="0" u="none" strike="noStrike" cap="none">
                <a:solidFill>
                  <a:srgbClr val="072B62"/>
                </a:solidFill>
                <a:latin typeface="Calibri"/>
                <a:ea typeface="Calibri"/>
                <a:cs typeface="Calibri"/>
                <a:sym typeface="Calibri"/>
              </a:endParaRPr>
            </a:p>
            <a:p>
              <a:pPr marL="0" marR="0" lvl="0" indent="0" algn="ctr" rtl="0">
                <a:lnSpc>
                  <a:spcPct val="107000"/>
                </a:lnSpc>
                <a:spcBef>
                  <a:spcPts val="0"/>
                </a:spcBef>
                <a:spcAft>
                  <a:spcPts val="0"/>
                </a:spcAft>
                <a:buClr>
                  <a:schemeClr val="lt1"/>
                </a:buClr>
                <a:buFont typeface="Calibri"/>
                <a:buNone/>
              </a:pPr>
              <a:endParaRPr sz="1100" b="1" i="0" u="none" strike="noStrike" cap="none">
                <a:solidFill>
                  <a:srgbClr val="072B62"/>
                </a:solidFill>
                <a:latin typeface="Calibri"/>
                <a:ea typeface="Calibri"/>
                <a:cs typeface="Calibri"/>
                <a:sym typeface="Calibri"/>
              </a:endParaRPr>
            </a:p>
            <a:p>
              <a:pPr marL="0" marR="0" lvl="0" indent="0" algn="just" rtl="0">
                <a:lnSpc>
                  <a:spcPct val="107000"/>
                </a:lnSpc>
                <a:spcBef>
                  <a:spcPts val="0"/>
                </a:spcBef>
                <a:spcAft>
                  <a:spcPts val="0"/>
                </a:spcAft>
                <a:buClr>
                  <a:schemeClr val="lt1"/>
                </a:buClr>
                <a:buFont typeface="Calibri"/>
                <a:buNone/>
              </a:pPr>
              <a:endParaRPr sz="1100" b="1" i="0" u="none" strike="noStrike" cap="none">
                <a:solidFill>
                  <a:srgbClr val="072B62"/>
                </a:solidFill>
                <a:latin typeface="Calibri"/>
                <a:ea typeface="Calibri"/>
                <a:cs typeface="Calibri"/>
                <a:sym typeface="Calibri"/>
              </a:endParaRPr>
            </a:p>
            <a:p>
              <a:pPr marL="0" marR="0" lvl="0" indent="0" algn="just" rtl="0">
                <a:lnSpc>
                  <a:spcPct val="107000"/>
                </a:lnSpc>
                <a:spcBef>
                  <a:spcPts val="0"/>
                </a:spcBef>
                <a:spcAft>
                  <a:spcPts val="0"/>
                </a:spcAft>
                <a:buClr>
                  <a:srgbClr val="072B62"/>
                </a:buClr>
                <a:buSzPct val="25000"/>
                <a:buFont typeface="Calibri"/>
                <a:buNone/>
              </a:pPr>
              <a:r>
                <a:rPr lang="sr-Latn-BA" sz="1100" b="1" i="0" u="none" strike="noStrike" cap="none">
                  <a:solidFill>
                    <a:srgbClr val="072B62"/>
                  </a:solidFill>
                  <a:latin typeface="Calibri"/>
                  <a:ea typeface="Calibri"/>
                  <a:cs typeface="Calibri"/>
                  <a:sym typeface="Calibri"/>
                </a:rPr>
                <a:t>This project has been co-funded with support from the European Commission. 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grpSp>
          <p:nvGrpSpPr>
            <p:cNvPr id="24" name="Shape 24"/>
            <p:cNvGrpSpPr/>
            <p:nvPr/>
          </p:nvGrpSpPr>
          <p:grpSpPr>
            <a:xfrm>
              <a:off x="3310583" y="5648182"/>
              <a:ext cx="2514600" cy="420479"/>
              <a:chOff x="4098901" y="2586871"/>
              <a:chExt cx="4053182" cy="594359"/>
            </a:xfrm>
          </p:grpSpPr>
          <p:sp>
            <p:nvSpPr>
              <p:cNvPr id="25" name="Shape 25"/>
              <p:cNvSpPr/>
              <p:nvPr/>
            </p:nvSpPr>
            <p:spPr>
              <a:xfrm>
                <a:off x="4107000" y="2586871"/>
                <a:ext cx="4045084" cy="594359"/>
              </a:xfrm>
              <a:prstGeom prst="rect">
                <a:avLst/>
              </a:prstGeom>
              <a:solidFill>
                <a:srgbClr val="B3C0DF"/>
              </a:solidFill>
              <a:ln w="12700" cap="flat" cmpd="sng">
                <a:solidFill>
                  <a:srgbClr val="364A7D"/>
                </a:solidFill>
                <a:prstDash val="solid"/>
                <a:miter lim="800000"/>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26" name="Shape 26" descr="IUGaza"/>
              <p:cNvPicPr preferRelativeResize="0"/>
              <p:nvPr/>
            </p:nvPicPr>
            <p:blipFill rotWithShape="1">
              <a:blip r:embed="rId3">
                <a:alphaModFix/>
              </a:blip>
              <a:srcRect l="73611" b="-2704"/>
              <a:stretch/>
            </p:blipFill>
            <p:spPr>
              <a:xfrm>
                <a:off x="4098901" y="2712719"/>
                <a:ext cx="411480" cy="411480"/>
              </a:xfrm>
              <a:prstGeom prst="rect">
                <a:avLst/>
              </a:prstGeom>
              <a:noFill/>
              <a:ln>
                <a:noFill/>
              </a:ln>
            </p:spPr>
          </p:pic>
          <p:pic>
            <p:nvPicPr>
              <p:cNvPr id="27" name="Shape 27" descr="الرئيسية"/>
              <p:cNvPicPr preferRelativeResize="0"/>
              <p:nvPr/>
            </p:nvPicPr>
            <p:blipFill rotWithShape="1">
              <a:blip r:embed="rId4">
                <a:alphaModFix/>
              </a:blip>
              <a:srcRect/>
              <a:stretch/>
            </p:blipFill>
            <p:spPr>
              <a:xfrm>
                <a:off x="4513944" y="2633472"/>
                <a:ext cx="865810" cy="493775"/>
              </a:xfrm>
              <a:prstGeom prst="rect">
                <a:avLst/>
              </a:prstGeom>
              <a:noFill/>
              <a:ln>
                <a:noFill/>
              </a:ln>
            </p:spPr>
          </p:pic>
          <p:pic>
            <p:nvPicPr>
              <p:cNvPr id="28" name="Shape 28" descr="‪Image‬‏"/>
              <p:cNvPicPr preferRelativeResize="0"/>
              <p:nvPr/>
            </p:nvPicPr>
            <p:blipFill rotWithShape="1">
              <a:blip r:embed="rId5">
                <a:alphaModFix/>
              </a:blip>
              <a:srcRect/>
              <a:stretch/>
            </p:blipFill>
            <p:spPr>
              <a:xfrm>
                <a:off x="5455919" y="2715767"/>
                <a:ext cx="411480" cy="413583"/>
              </a:xfrm>
              <a:prstGeom prst="rect">
                <a:avLst/>
              </a:prstGeom>
              <a:noFill/>
              <a:ln>
                <a:noFill/>
              </a:ln>
            </p:spPr>
          </p:pic>
          <p:pic>
            <p:nvPicPr>
              <p:cNvPr id="29" name="Shape 29" descr="Technische Universität Wien"/>
              <p:cNvPicPr preferRelativeResize="0"/>
              <p:nvPr/>
            </p:nvPicPr>
            <p:blipFill rotWithShape="1">
              <a:blip r:embed="rId6">
                <a:alphaModFix/>
              </a:blip>
              <a:srcRect r="87684"/>
              <a:stretch/>
            </p:blipFill>
            <p:spPr>
              <a:xfrm>
                <a:off x="5913119" y="2715767"/>
                <a:ext cx="411480" cy="411480"/>
              </a:xfrm>
              <a:prstGeom prst="rect">
                <a:avLst/>
              </a:prstGeom>
              <a:noFill/>
              <a:ln>
                <a:noFill/>
              </a:ln>
            </p:spPr>
          </p:pic>
          <p:pic>
            <p:nvPicPr>
              <p:cNvPr id="30" name="Shape 30" descr="Università degli Studi di Parma"/>
              <p:cNvPicPr preferRelativeResize="0"/>
              <p:nvPr/>
            </p:nvPicPr>
            <p:blipFill rotWithShape="1">
              <a:blip r:embed="rId7">
                <a:alphaModFix/>
              </a:blip>
              <a:srcRect r="84834"/>
              <a:stretch/>
            </p:blipFill>
            <p:spPr>
              <a:xfrm>
                <a:off x="6370319" y="2715767"/>
                <a:ext cx="411480" cy="411480"/>
              </a:xfrm>
              <a:prstGeom prst="rect">
                <a:avLst/>
              </a:prstGeom>
              <a:solidFill>
                <a:schemeClr val="accent1"/>
              </a:solidFill>
              <a:ln>
                <a:noFill/>
              </a:ln>
            </p:spPr>
          </p:pic>
          <p:pic>
            <p:nvPicPr>
              <p:cNvPr id="31" name="Shape 31" descr="‪Image‬‏"/>
              <p:cNvPicPr preferRelativeResize="0"/>
              <p:nvPr/>
            </p:nvPicPr>
            <p:blipFill rotWithShape="1">
              <a:blip r:embed="rId8">
                <a:alphaModFix/>
              </a:blip>
              <a:srcRect/>
              <a:stretch/>
            </p:blipFill>
            <p:spPr>
              <a:xfrm>
                <a:off x="6827520" y="2715767"/>
                <a:ext cx="411480" cy="411480"/>
              </a:xfrm>
              <a:prstGeom prst="rect">
                <a:avLst/>
              </a:prstGeom>
              <a:noFill/>
              <a:ln>
                <a:noFill/>
              </a:ln>
            </p:spPr>
          </p:pic>
          <p:pic>
            <p:nvPicPr>
              <p:cNvPr id="32" name="Shape 32" descr="http://www.ptuk.edu.ps/images/logo.png"/>
              <p:cNvPicPr preferRelativeResize="0"/>
              <p:nvPr/>
            </p:nvPicPr>
            <p:blipFill rotWithShape="1">
              <a:blip r:embed="rId9">
                <a:alphaModFix/>
              </a:blip>
              <a:srcRect r="70615"/>
              <a:stretch/>
            </p:blipFill>
            <p:spPr>
              <a:xfrm>
                <a:off x="7696200" y="2715767"/>
                <a:ext cx="411480" cy="411480"/>
              </a:xfrm>
              <a:prstGeom prst="rect">
                <a:avLst/>
              </a:prstGeom>
              <a:noFill/>
              <a:ln>
                <a:noFill/>
              </a:ln>
            </p:spPr>
          </p:pic>
          <p:pic>
            <p:nvPicPr>
              <p:cNvPr id="33" name="Shape 33" descr="University of Glasgow logo"/>
              <p:cNvPicPr preferRelativeResize="0"/>
              <p:nvPr/>
            </p:nvPicPr>
            <p:blipFill rotWithShape="1">
              <a:blip r:embed="rId10">
                <a:alphaModFix/>
              </a:blip>
              <a:srcRect t="-1" r="73449" b="1341"/>
              <a:stretch/>
            </p:blipFill>
            <p:spPr>
              <a:xfrm>
                <a:off x="7239000" y="2715767"/>
                <a:ext cx="411480" cy="411480"/>
              </a:xfrm>
              <a:prstGeom prst="rect">
                <a:avLst/>
              </a:prstGeom>
              <a:noFill/>
              <a:ln>
                <a:noFill/>
              </a:ln>
            </p:spPr>
          </p:pic>
        </p:grpSp>
      </p:grpSp>
      <p:cxnSp>
        <p:nvCxnSpPr>
          <p:cNvPr id="34" name="Shape 34"/>
          <p:cNvCxnSpPr/>
          <p:nvPr/>
        </p:nvCxnSpPr>
        <p:spPr>
          <a:xfrm>
            <a:off x="0" y="1219200"/>
            <a:ext cx="9144000" cy="0"/>
          </a:xfrm>
          <a:prstGeom prst="straightConnector1">
            <a:avLst/>
          </a:prstGeom>
          <a:noFill/>
          <a:ln w="25400" cap="flat" cmpd="sng">
            <a:solidFill>
              <a:srgbClr val="002060"/>
            </a:solidFill>
            <a:prstDash val="solid"/>
            <a:miter lim="800000"/>
            <a:headEnd type="none" w="med" len="med"/>
            <a:tailEnd type="none" w="med" len="med"/>
          </a:ln>
        </p:spPr>
      </p:cxnSp>
      <p:pic>
        <p:nvPicPr>
          <p:cNvPr id="35" name="Shape 35"/>
          <p:cNvPicPr preferRelativeResize="0"/>
          <p:nvPr/>
        </p:nvPicPr>
        <p:blipFill rotWithShape="1">
          <a:blip r:embed="rId11">
            <a:alphaModFix/>
          </a:blip>
          <a:srcRect/>
          <a:stretch/>
        </p:blipFill>
        <p:spPr>
          <a:xfrm>
            <a:off x="685462" y="533400"/>
            <a:ext cx="7773073" cy="652329"/>
          </a:xfrm>
          <a:prstGeom prst="rect">
            <a:avLst/>
          </a:prstGeom>
          <a:noFill/>
          <a:ln>
            <a:noFill/>
          </a:ln>
        </p:spPr>
      </p:pic>
      <p:pic>
        <p:nvPicPr>
          <p:cNvPr id="36" name="Shape 36"/>
          <p:cNvPicPr preferRelativeResize="0"/>
          <p:nvPr/>
        </p:nvPicPr>
        <p:blipFill rotWithShape="1">
          <a:blip r:embed="rId12">
            <a:alphaModFix/>
          </a:blip>
          <a:srcRect/>
          <a:stretch/>
        </p:blipFill>
        <p:spPr>
          <a:xfrm>
            <a:off x="3657600" y="0"/>
            <a:ext cx="1894839" cy="6286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6" name="Shape 106"/>
          <p:cNvSpPr txBox="1">
            <a:spLocks noGrp="1"/>
          </p:cNvSpPr>
          <p:nvPr>
            <p:ph type="body" idx="1"/>
          </p:nvPr>
        </p:nvSpPr>
        <p:spPr>
          <a:xfrm rot="5400000">
            <a:off x="2396330" y="57943"/>
            <a:ext cx="4351338" cy="7886700"/>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900" b="0" i="0" u="none" strike="noStrike" cap="none">
                <a:solidFill>
                  <a:srgbClr val="888888"/>
                </a:solidFill>
                <a:latin typeface="Calibri"/>
                <a:ea typeface="Calibri"/>
                <a:cs typeface="Calibri"/>
                <a:sym typeface="Calibri"/>
              </a:rPr>
              <a:t>‹#›</a:t>
            </a:fld>
            <a:endParaRPr lang="sr-Latn-BA"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rot="5400000">
            <a:off x="4623593" y="2285206"/>
            <a:ext cx="5811838" cy="197167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2" name="Shape 112"/>
          <p:cNvSpPr txBox="1">
            <a:spLocks noGrp="1"/>
          </p:cNvSpPr>
          <p:nvPr>
            <p:ph type="body" idx="1"/>
          </p:nvPr>
        </p:nvSpPr>
        <p:spPr>
          <a:xfrm rot="5400000">
            <a:off x="623093" y="370681"/>
            <a:ext cx="5811838" cy="5800725"/>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900" b="0" i="0" u="none" strike="noStrike" cap="none">
                <a:solidFill>
                  <a:srgbClr val="888888"/>
                </a:solidFill>
                <a:latin typeface="Calibri"/>
                <a:ea typeface="Calibri"/>
                <a:cs typeface="Calibri"/>
                <a:sym typeface="Calibri"/>
              </a:rPr>
              <a:t>‹#›</a:t>
            </a:fld>
            <a:endParaRPr lang="sr-Latn-BA"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pic>
        <p:nvPicPr>
          <p:cNvPr id="42" name="Shape 42"/>
          <p:cNvPicPr preferRelativeResize="0"/>
          <p:nvPr/>
        </p:nvPicPr>
        <p:blipFill rotWithShape="1">
          <a:blip r:embed="rId2">
            <a:alphaModFix/>
          </a:blip>
          <a:srcRect/>
          <a:stretch/>
        </p:blipFill>
        <p:spPr>
          <a:xfrm>
            <a:off x="6991350" y="103821"/>
            <a:ext cx="2076449" cy="469264"/>
          </a:xfrm>
          <a:prstGeom prst="rect">
            <a:avLst/>
          </a:prstGeom>
          <a:noFill/>
          <a:ln>
            <a:noFill/>
          </a:ln>
        </p:spPr>
      </p:pic>
      <p:grpSp>
        <p:nvGrpSpPr>
          <p:cNvPr id="43" name="Shape 43"/>
          <p:cNvGrpSpPr/>
          <p:nvPr/>
        </p:nvGrpSpPr>
        <p:grpSpPr>
          <a:xfrm>
            <a:off x="114300" y="6258132"/>
            <a:ext cx="8915400" cy="569966"/>
            <a:chOff x="114300" y="6258132"/>
            <a:chExt cx="8915400" cy="569966"/>
          </a:xfrm>
        </p:grpSpPr>
        <p:sp>
          <p:nvSpPr>
            <p:cNvPr id="44" name="Shape 44"/>
            <p:cNvSpPr/>
            <p:nvPr/>
          </p:nvSpPr>
          <p:spPr>
            <a:xfrm>
              <a:off x="114300" y="6258132"/>
              <a:ext cx="8915400" cy="569966"/>
            </a:xfrm>
            <a:prstGeom prst="rect">
              <a:avLst/>
            </a:prstGeom>
            <a:solidFill>
              <a:srgbClr val="B3C0DF"/>
            </a:solidFill>
            <a:ln w="12700" cap="flat" cmpd="sng">
              <a:solidFill>
                <a:srgbClr val="002060"/>
              </a:solidFill>
              <a:prstDash val="solid"/>
              <a:miter lim="800000"/>
              <a:headEnd type="none" w="med" len="med"/>
              <a:tailEnd type="none" w="med" len="med"/>
            </a:ln>
          </p:spPr>
          <p:txBody>
            <a:bodyPr lIns="91425" tIns="45700" rIns="91425" bIns="45700" anchor="ctr" anchorCtr="0">
              <a:noAutofit/>
            </a:bodyPr>
            <a:lstStyle/>
            <a:p>
              <a:pPr marL="0" marR="0" lvl="0" indent="0" algn="ctr" rtl="0">
                <a:lnSpc>
                  <a:spcPct val="107000"/>
                </a:lnSpc>
                <a:spcBef>
                  <a:spcPts val="0"/>
                </a:spcBef>
                <a:spcAft>
                  <a:spcPts val="0"/>
                </a:spcAft>
                <a:buClr>
                  <a:schemeClr val="lt1"/>
                </a:buClr>
                <a:buFont typeface="Calibri"/>
                <a:buNone/>
              </a:pPr>
              <a:endParaRPr sz="1100" b="1" i="0" u="none" strike="noStrike" cap="none">
                <a:solidFill>
                  <a:srgbClr val="072B62"/>
                </a:solidFill>
                <a:latin typeface="Calibri"/>
                <a:ea typeface="Calibri"/>
                <a:cs typeface="Calibri"/>
                <a:sym typeface="Calibri"/>
              </a:endParaRPr>
            </a:p>
            <a:p>
              <a:pPr marL="0" marR="0" lvl="0" indent="0" algn="ctr" rtl="0">
                <a:lnSpc>
                  <a:spcPct val="107000"/>
                </a:lnSpc>
                <a:spcBef>
                  <a:spcPts val="0"/>
                </a:spcBef>
                <a:spcAft>
                  <a:spcPts val="0"/>
                </a:spcAft>
                <a:buClr>
                  <a:srgbClr val="072B62"/>
                </a:buClr>
                <a:buSzPct val="25000"/>
                <a:buFont typeface="Calibri"/>
                <a:buNone/>
              </a:pPr>
              <a:r>
                <a:rPr lang="sr-Latn-BA" sz="1100" b="1" i="0" u="none" strike="noStrike" cap="none">
                  <a:solidFill>
                    <a:srgbClr val="072B62"/>
                  </a:solidFill>
                  <a:latin typeface="Calibri"/>
                  <a:ea typeface="Calibri"/>
                  <a:cs typeface="Calibri"/>
                  <a:sym typeface="Calibri"/>
                </a:rPr>
                <a:t>Project number: 573700-EPP-1-2016-1-PS-EPPKA2-CBHE-JP</a:t>
              </a:r>
            </a:p>
            <a:p>
              <a:pPr marL="0" marR="0" lvl="0" indent="0" algn="ctr" rtl="0">
                <a:lnSpc>
                  <a:spcPct val="107000"/>
                </a:lnSpc>
                <a:spcBef>
                  <a:spcPts val="0"/>
                </a:spcBef>
                <a:spcAft>
                  <a:spcPts val="0"/>
                </a:spcAft>
                <a:buClr>
                  <a:schemeClr val="lt1"/>
                </a:buClr>
                <a:buFont typeface="Calibri"/>
                <a:buNone/>
              </a:pPr>
              <a:endParaRPr sz="1100" b="1" i="0" u="none" strike="noStrike" cap="none">
                <a:solidFill>
                  <a:srgbClr val="072B62"/>
                </a:solidFill>
                <a:latin typeface="Calibri"/>
                <a:ea typeface="Calibri"/>
                <a:cs typeface="Calibri"/>
                <a:sym typeface="Calibri"/>
              </a:endParaRPr>
            </a:p>
            <a:p>
              <a:pPr marL="0" marR="0" lvl="0" indent="0" algn="ctr" rtl="0">
                <a:lnSpc>
                  <a:spcPct val="107000"/>
                </a:lnSpc>
                <a:spcBef>
                  <a:spcPts val="0"/>
                </a:spcBef>
                <a:spcAft>
                  <a:spcPts val="0"/>
                </a:spcAft>
                <a:buClr>
                  <a:schemeClr val="lt1"/>
                </a:buClr>
                <a:buFont typeface="Calibri"/>
                <a:buNone/>
              </a:pPr>
              <a:endParaRPr sz="1100" b="1" i="0" u="none" strike="noStrike" cap="none">
                <a:solidFill>
                  <a:srgbClr val="072B62"/>
                </a:solidFill>
                <a:latin typeface="Calibri"/>
                <a:ea typeface="Calibri"/>
                <a:cs typeface="Calibri"/>
                <a:sym typeface="Calibri"/>
              </a:endParaRPr>
            </a:p>
            <a:p>
              <a:pPr marL="0" marR="0" lvl="0" indent="0" algn="just" rtl="0">
                <a:lnSpc>
                  <a:spcPct val="107000"/>
                </a:lnSpc>
                <a:spcBef>
                  <a:spcPts val="0"/>
                </a:spcBef>
                <a:spcAft>
                  <a:spcPts val="0"/>
                </a:spcAft>
                <a:buClr>
                  <a:schemeClr val="lt1"/>
                </a:buClr>
                <a:buFont typeface="Calibri"/>
                <a:buNone/>
              </a:pPr>
              <a:endParaRPr sz="1100" b="1" i="0" u="none" strike="noStrike" cap="none">
                <a:solidFill>
                  <a:srgbClr val="072B62"/>
                </a:solidFill>
                <a:latin typeface="Calibri"/>
                <a:ea typeface="Calibri"/>
                <a:cs typeface="Calibri"/>
                <a:sym typeface="Calibri"/>
              </a:endParaRPr>
            </a:p>
          </p:txBody>
        </p:sp>
        <p:grpSp>
          <p:nvGrpSpPr>
            <p:cNvPr id="45" name="Shape 45"/>
            <p:cNvGrpSpPr/>
            <p:nvPr/>
          </p:nvGrpSpPr>
          <p:grpSpPr>
            <a:xfrm>
              <a:off x="3373779" y="6459538"/>
              <a:ext cx="2400300" cy="360154"/>
              <a:chOff x="4098901" y="2586871"/>
              <a:chExt cx="4053182" cy="594359"/>
            </a:xfrm>
          </p:grpSpPr>
          <p:sp>
            <p:nvSpPr>
              <p:cNvPr id="46" name="Shape 46"/>
              <p:cNvSpPr/>
              <p:nvPr/>
            </p:nvSpPr>
            <p:spPr>
              <a:xfrm>
                <a:off x="4107000" y="2586871"/>
                <a:ext cx="4045084" cy="594359"/>
              </a:xfrm>
              <a:prstGeom prst="rect">
                <a:avLst/>
              </a:prstGeom>
              <a:solidFill>
                <a:srgbClr val="B3C0DF"/>
              </a:solidFill>
              <a:ln w="12700" cap="flat" cmpd="sng">
                <a:solidFill>
                  <a:srgbClr val="364A7D"/>
                </a:solidFill>
                <a:prstDash val="solid"/>
                <a:miter lim="800000"/>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47" name="Shape 47" descr="IUGaza"/>
              <p:cNvPicPr preferRelativeResize="0"/>
              <p:nvPr/>
            </p:nvPicPr>
            <p:blipFill rotWithShape="1">
              <a:blip r:embed="rId3">
                <a:alphaModFix/>
              </a:blip>
              <a:srcRect l="73611" b="-2704"/>
              <a:stretch/>
            </p:blipFill>
            <p:spPr>
              <a:xfrm>
                <a:off x="4098901" y="2712719"/>
                <a:ext cx="411480" cy="411480"/>
              </a:xfrm>
              <a:prstGeom prst="rect">
                <a:avLst/>
              </a:prstGeom>
              <a:noFill/>
              <a:ln>
                <a:noFill/>
              </a:ln>
            </p:spPr>
          </p:pic>
          <p:pic>
            <p:nvPicPr>
              <p:cNvPr id="48" name="Shape 48" descr="الرئيسية"/>
              <p:cNvPicPr preferRelativeResize="0"/>
              <p:nvPr/>
            </p:nvPicPr>
            <p:blipFill rotWithShape="1">
              <a:blip r:embed="rId4">
                <a:alphaModFix/>
              </a:blip>
              <a:srcRect/>
              <a:stretch/>
            </p:blipFill>
            <p:spPr>
              <a:xfrm>
                <a:off x="4513944" y="2633472"/>
                <a:ext cx="865810" cy="493775"/>
              </a:xfrm>
              <a:prstGeom prst="rect">
                <a:avLst/>
              </a:prstGeom>
              <a:noFill/>
              <a:ln>
                <a:noFill/>
              </a:ln>
            </p:spPr>
          </p:pic>
          <p:pic>
            <p:nvPicPr>
              <p:cNvPr id="49" name="Shape 49" descr="‪Image‬‏"/>
              <p:cNvPicPr preferRelativeResize="0"/>
              <p:nvPr/>
            </p:nvPicPr>
            <p:blipFill rotWithShape="1">
              <a:blip r:embed="rId5">
                <a:alphaModFix/>
              </a:blip>
              <a:srcRect/>
              <a:stretch/>
            </p:blipFill>
            <p:spPr>
              <a:xfrm>
                <a:off x="5455919" y="2715767"/>
                <a:ext cx="411480" cy="413583"/>
              </a:xfrm>
              <a:prstGeom prst="rect">
                <a:avLst/>
              </a:prstGeom>
              <a:noFill/>
              <a:ln>
                <a:noFill/>
              </a:ln>
            </p:spPr>
          </p:pic>
          <p:pic>
            <p:nvPicPr>
              <p:cNvPr id="50" name="Shape 50" descr="Technische Universität Wien"/>
              <p:cNvPicPr preferRelativeResize="0"/>
              <p:nvPr/>
            </p:nvPicPr>
            <p:blipFill rotWithShape="1">
              <a:blip r:embed="rId6">
                <a:alphaModFix/>
              </a:blip>
              <a:srcRect r="87684"/>
              <a:stretch/>
            </p:blipFill>
            <p:spPr>
              <a:xfrm>
                <a:off x="5913119" y="2715767"/>
                <a:ext cx="411480" cy="411480"/>
              </a:xfrm>
              <a:prstGeom prst="rect">
                <a:avLst/>
              </a:prstGeom>
              <a:noFill/>
              <a:ln>
                <a:noFill/>
              </a:ln>
            </p:spPr>
          </p:pic>
          <p:pic>
            <p:nvPicPr>
              <p:cNvPr id="51" name="Shape 51" descr="Università degli Studi di Parma"/>
              <p:cNvPicPr preferRelativeResize="0"/>
              <p:nvPr/>
            </p:nvPicPr>
            <p:blipFill rotWithShape="1">
              <a:blip r:embed="rId7">
                <a:alphaModFix/>
              </a:blip>
              <a:srcRect r="84834"/>
              <a:stretch/>
            </p:blipFill>
            <p:spPr>
              <a:xfrm>
                <a:off x="6370319" y="2715767"/>
                <a:ext cx="411480" cy="411480"/>
              </a:xfrm>
              <a:prstGeom prst="rect">
                <a:avLst/>
              </a:prstGeom>
              <a:solidFill>
                <a:schemeClr val="accent1"/>
              </a:solidFill>
              <a:ln>
                <a:noFill/>
              </a:ln>
            </p:spPr>
          </p:pic>
          <p:pic>
            <p:nvPicPr>
              <p:cNvPr id="52" name="Shape 52" descr="‪Image‬‏"/>
              <p:cNvPicPr preferRelativeResize="0"/>
              <p:nvPr/>
            </p:nvPicPr>
            <p:blipFill rotWithShape="1">
              <a:blip r:embed="rId8">
                <a:alphaModFix/>
              </a:blip>
              <a:srcRect/>
              <a:stretch/>
            </p:blipFill>
            <p:spPr>
              <a:xfrm>
                <a:off x="6827520" y="2715767"/>
                <a:ext cx="411480" cy="411480"/>
              </a:xfrm>
              <a:prstGeom prst="rect">
                <a:avLst/>
              </a:prstGeom>
              <a:noFill/>
              <a:ln>
                <a:noFill/>
              </a:ln>
            </p:spPr>
          </p:pic>
          <p:pic>
            <p:nvPicPr>
              <p:cNvPr id="53" name="Shape 53" descr="http://www.ptuk.edu.ps/images/logo.png"/>
              <p:cNvPicPr preferRelativeResize="0"/>
              <p:nvPr/>
            </p:nvPicPr>
            <p:blipFill rotWithShape="1">
              <a:blip r:embed="rId9">
                <a:alphaModFix/>
              </a:blip>
              <a:srcRect r="70615"/>
              <a:stretch/>
            </p:blipFill>
            <p:spPr>
              <a:xfrm>
                <a:off x="7696200" y="2715767"/>
                <a:ext cx="411480" cy="411480"/>
              </a:xfrm>
              <a:prstGeom prst="rect">
                <a:avLst/>
              </a:prstGeom>
              <a:noFill/>
              <a:ln>
                <a:noFill/>
              </a:ln>
            </p:spPr>
          </p:pic>
          <p:pic>
            <p:nvPicPr>
              <p:cNvPr id="54" name="Shape 54" descr="University of Glasgow logo"/>
              <p:cNvPicPr preferRelativeResize="0"/>
              <p:nvPr/>
            </p:nvPicPr>
            <p:blipFill rotWithShape="1">
              <a:blip r:embed="rId10">
                <a:alphaModFix/>
              </a:blip>
              <a:srcRect t="-1" r="73449" b="1341"/>
              <a:stretch/>
            </p:blipFill>
            <p:spPr>
              <a:xfrm>
                <a:off x="7239000" y="2715767"/>
                <a:ext cx="411480" cy="411480"/>
              </a:xfrm>
              <a:prstGeom prst="rect">
                <a:avLst/>
              </a:prstGeom>
              <a:noFill/>
              <a:ln>
                <a:noFill/>
              </a:ln>
            </p:spPr>
          </p:pic>
        </p:grpSp>
      </p:grpSp>
      <p:sp>
        <p:nvSpPr>
          <p:cNvPr id="55" name="Shape 55"/>
          <p:cNvSpPr txBox="1"/>
          <p:nvPr/>
        </p:nvSpPr>
        <p:spPr>
          <a:xfrm>
            <a:off x="1981200" y="165102"/>
            <a:ext cx="5562600" cy="380998"/>
          </a:xfrm>
          <a:prstGeom prst="rect">
            <a:avLst/>
          </a:prstGeom>
          <a:noFill/>
          <a:ln>
            <a:noFill/>
          </a:ln>
        </p:spPr>
        <p:txBody>
          <a:bodyPr lIns="91425" tIns="45700" rIns="91425" bIns="45700" anchor="ctr" anchorCtr="0">
            <a:noAutofit/>
          </a:bodyPr>
          <a:lstStyle/>
          <a:p>
            <a:pPr marL="0" marR="0" lvl="0" indent="0" algn="ctr" rtl="0">
              <a:spcBef>
                <a:spcPts val="0"/>
              </a:spcBef>
              <a:buClr>
                <a:srgbClr val="002060"/>
              </a:buClr>
              <a:buSzPct val="25000"/>
              <a:buFont typeface="Book Antiqua"/>
              <a:buNone/>
            </a:pPr>
            <a:r>
              <a:rPr lang="sr-Latn-BA" sz="1400" b="0" i="0" u="none" strike="noStrike" cap="none">
                <a:solidFill>
                  <a:srgbClr val="002060"/>
                </a:solidFill>
                <a:latin typeface="Book Antiqua"/>
                <a:ea typeface="Book Antiqua"/>
                <a:cs typeface="Book Antiqua"/>
                <a:sym typeface="Book Antiqua"/>
              </a:rPr>
              <a:t>Research Output Management in PS Higher Education</a:t>
            </a:r>
          </a:p>
        </p:txBody>
      </p:sp>
      <p:cxnSp>
        <p:nvCxnSpPr>
          <p:cNvPr id="56" name="Shape 56"/>
          <p:cNvCxnSpPr/>
          <p:nvPr/>
        </p:nvCxnSpPr>
        <p:spPr>
          <a:xfrm>
            <a:off x="0" y="723900"/>
            <a:ext cx="9144000" cy="0"/>
          </a:xfrm>
          <a:prstGeom prst="straightConnector1">
            <a:avLst/>
          </a:prstGeom>
          <a:noFill/>
          <a:ln w="25400" cap="flat" cmpd="sng">
            <a:solidFill>
              <a:srgbClr val="002060"/>
            </a:solidFill>
            <a:prstDash val="solid"/>
            <a:miter lim="800000"/>
            <a:headEnd type="none" w="med" len="med"/>
            <a:tailEnd type="none" w="med" len="med"/>
          </a:ln>
        </p:spPr>
      </p:cxnSp>
      <p:pic>
        <p:nvPicPr>
          <p:cNvPr id="57" name="Shape 57"/>
          <p:cNvPicPr preferRelativeResize="0"/>
          <p:nvPr/>
        </p:nvPicPr>
        <p:blipFill rotWithShape="1">
          <a:blip r:embed="rId11">
            <a:alphaModFix/>
          </a:blip>
          <a:srcRect/>
          <a:stretch/>
        </p:blipFill>
        <p:spPr>
          <a:xfrm>
            <a:off x="0" y="0"/>
            <a:ext cx="1743075" cy="495299"/>
          </a:xfrm>
          <a:prstGeom prst="rect">
            <a:avLst/>
          </a:prstGeom>
          <a:noFill/>
          <a:ln>
            <a:noFill/>
          </a:ln>
        </p:spPr>
      </p:pic>
      <p:sp>
        <p:nvSpPr>
          <p:cNvPr id="58" name="Shape 58"/>
          <p:cNvSpPr txBox="1">
            <a:spLocks noGrp="1"/>
          </p:cNvSpPr>
          <p:nvPr>
            <p:ph type="sldNum" idx="12"/>
          </p:nvPr>
        </p:nvSpPr>
        <p:spPr>
          <a:xfrm>
            <a:off x="6457950" y="6373712"/>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1000" b="0" i="0" u="none" strike="noStrike" cap="none">
                <a:solidFill>
                  <a:srgbClr val="002060"/>
                </a:solidFill>
                <a:latin typeface="Calibri"/>
                <a:ea typeface="Calibri"/>
                <a:cs typeface="Calibri"/>
                <a:sym typeface="Calibri"/>
              </a:rPr>
              <a:t>‹#›</a:t>
            </a:fld>
            <a:endParaRPr lang="sr-Latn-BA" sz="1000" b="0" i="0" u="none" strike="noStrike" cap="none">
              <a:solidFill>
                <a:srgbClr val="00206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23887" y="1709739"/>
            <a:ext cx="7886700"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body" idx="1"/>
          </p:nvPr>
        </p:nvSpPr>
        <p:spPr>
          <a:xfrm>
            <a:off x="623887" y="4589464"/>
            <a:ext cx="7886700" cy="1500187"/>
          </a:xfrm>
          <a:prstGeom prst="rect">
            <a:avLst/>
          </a:prstGeom>
          <a:noFill/>
          <a:ln>
            <a:noFill/>
          </a:ln>
        </p:spPr>
        <p:txBody>
          <a:bodyPr lIns="91425" tIns="91425" rIns="91425" bIns="91425" anchor="t" anchorCtr="0"/>
          <a:lstStyle>
            <a:lvl1pPr marL="0" marR="0" lvl="0" indent="0" algn="l" rtl="0">
              <a:lnSpc>
                <a:spcPct val="90000"/>
              </a:lnSpc>
              <a:spcBef>
                <a:spcPts val="750"/>
              </a:spcBef>
              <a:buClr>
                <a:srgbClr val="888888"/>
              </a:buClr>
              <a:buFont typeface="Arial"/>
              <a:buNone/>
              <a:defRPr sz="1800" b="0" i="0" u="none" strike="noStrike" cap="none">
                <a:solidFill>
                  <a:srgbClr val="888888"/>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900" b="0" i="0" u="none" strike="noStrike" cap="none">
                <a:solidFill>
                  <a:srgbClr val="888888"/>
                </a:solidFill>
                <a:latin typeface="Calibri"/>
                <a:ea typeface="Calibri"/>
                <a:cs typeface="Calibri"/>
                <a:sym typeface="Calibri"/>
              </a:rPr>
              <a:t>‹#›</a:t>
            </a:fld>
            <a:endParaRPr lang="sr-Latn-BA"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900" b="0" i="0" u="none" strike="noStrike" cap="none">
                <a:solidFill>
                  <a:srgbClr val="888888"/>
                </a:solidFill>
                <a:latin typeface="Calibri"/>
                <a:ea typeface="Calibri"/>
                <a:cs typeface="Calibri"/>
                <a:sym typeface="Calibri"/>
              </a:rPr>
              <a:t>‹#›</a:t>
            </a:fld>
            <a:endParaRPr lang="sr-Latn-BA"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9841"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3"/>
          </p:nvPr>
        </p:nvSpPr>
        <p:spPr>
          <a:xfrm>
            <a:off x="4629150"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4"/>
          </p:nvPr>
        </p:nvSpPr>
        <p:spPr>
          <a:xfrm>
            <a:off x="4629150" y="2505075"/>
            <a:ext cx="3887390" cy="368458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900" b="0" i="0" u="none" strike="noStrike" cap="none">
                <a:solidFill>
                  <a:srgbClr val="888888"/>
                </a:solidFill>
                <a:latin typeface="Calibri"/>
                <a:ea typeface="Calibri"/>
                <a:cs typeface="Calibri"/>
                <a:sym typeface="Calibri"/>
              </a:rPr>
              <a:t>‹#›</a:t>
            </a:fld>
            <a:endParaRPr lang="sr-Latn-BA"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3" name="Shape 83"/>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900" b="0" i="0" u="none" strike="noStrike" cap="none">
                <a:solidFill>
                  <a:srgbClr val="888888"/>
                </a:solidFill>
                <a:latin typeface="Calibri"/>
                <a:ea typeface="Calibri"/>
                <a:cs typeface="Calibri"/>
                <a:sym typeface="Calibri"/>
              </a:rPr>
              <a:t>‹#›</a:t>
            </a:fld>
            <a:endParaRPr lang="sr-Latn-BA"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6"/>
        <p:cNvGrpSpPr/>
        <p:nvPr/>
      </p:nvGrpSpPr>
      <p:grpSpPr>
        <a:xfrm>
          <a:off x="0" y="0"/>
          <a:ext cx="0" cy="0"/>
          <a:chOff x="0" y="0"/>
          <a:chExt cx="0" cy="0"/>
        </a:xfrm>
      </p:grpSpPr>
      <p:sp>
        <p:nvSpPr>
          <p:cNvPr id="87" name="Shape 87"/>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900" b="0" i="0" u="none" strike="noStrike" cap="none">
                <a:solidFill>
                  <a:srgbClr val="888888"/>
                </a:solidFill>
                <a:latin typeface="Calibri"/>
                <a:ea typeface="Calibri"/>
                <a:cs typeface="Calibri"/>
                <a:sym typeface="Calibri"/>
              </a:rPr>
              <a:t>‹#›</a:t>
            </a:fld>
            <a:endParaRPr lang="sr-Latn-BA"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a:off x="3887391" y="987425"/>
            <a:ext cx="4629150" cy="4873624"/>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900" b="0" i="0" u="none" strike="noStrike" cap="none">
                <a:solidFill>
                  <a:srgbClr val="888888"/>
                </a:solidFill>
                <a:latin typeface="Calibri"/>
                <a:ea typeface="Calibri"/>
                <a:cs typeface="Calibri"/>
                <a:sym typeface="Calibri"/>
              </a:rPr>
              <a:t>‹#›</a:t>
            </a:fld>
            <a:endParaRPr lang="sr-Latn-BA"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9" name="Shape 99"/>
          <p:cNvSpPr>
            <a:spLocks noGrp="1"/>
          </p:cNvSpPr>
          <p:nvPr>
            <p:ph type="pic" idx="2"/>
          </p:nvPr>
        </p:nvSpPr>
        <p:spPr>
          <a:xfrm>
            <a:off x="3887391" y="987425"/>
            <a:ext cx="4629150" cy="4873624"/>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900" b="0" i="0" u="none" strike="noStrike" cap="none">
                <a:solidFill>
                  <a:srgbClr val="888888"/>
                </a:solidFill>
                <a:latin typeface="Calibri"/>
                <a:ea typeface="Calibri"/>
                <a:cs typeface="Calibri"/>
                <a:sym typeface="Calibri"/>
              </a:rPr>
              <a:t>‹#›</a:t>
            </a:fld>
            <a:endParaRPr lang="sr-Latn-BA"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ED7EC"/>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900" b="0" i="0" u="none" strike="noStrike" cap="none">
                <a:solidFill>
                  <a:srgbClr val="888888"/>
                </a:solidFill>
                <a:latin typeface="Calibri"/>
                <a:ea typeface="Calibri"/>
                <a:cs typeface="Calibri"/>
                <a:sym typeface="Calibri"/>
              </a:rPr>
              <a:t>‹#›</a:t>
            </a:fld>
            <a:endParaRPr lang="sr-Latn-BA"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hyperlink" Target="http://orcid.org/0000-0002-5027-5286"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ira.lib.polyu.edu.hk/cris/rp/rp00068"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oar-repositories.org/activities/repository-observatory/repository-observatory-third-edition/7-things-you-should-know-about-institutional-repositories-cris-systems-and-their-interoperabilit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iki.duraspace.org/display/DSPACECRIS/DSpace-CRIS+Hom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sciencedirect.com/science/article/pii/S089684111500059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air.unimi.it/handle/2434/353563" TargetMode="External"/><Relationship Id="rId4" Type="http://schemas.openxmlformats.org/officeDocument/2006/relationships/hyperlink" Target="https://www.ncbi.nlm.nih.gov/pubmed/25998834"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cbi.nlm.nih.gov/pubmed/25998834?report=xml&amp;format=tex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api.elsevier.com/documentation/metadata/abstractCitationResp.jso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ktisis.cut.ac.cy/handle/10488/7613"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purl.org/NET/oai_explore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subTitle" idx="1"/>
          </p:nvPr>
        </p:nvSpPr>
        <p:spPr>
          <a:xfrm>
            <a:off x="1371600" y="1524000"/>
            <a:ext cx="6400799" cy="6857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77697A"/>
              </a:buClr>
              <a:buSzPct val="25000"/>
              <a:buFont typeface="Arial"/>
              <a:buNone/>
            </a:pPr>
            <a:r>
              <a:rPr lang="sr-Latn-BA" dirty="0">
                <a:solidFill>
                  <a:srgbClr val="77697A"/>
                </a:solidFill>
                <a:latin typeface="Book Antiqua"/>
                <a:ea typeface="Book Antiqua"/>
                <a:cs typeface="Book Antiqua"/>
                <a:sym typeface="Book Antiqua"/>
              </a:rPr>
              <a:t>Making the most of research </a:t>
            </a:r>
            <a:r>
              <a:rPr lang="sr-Latn-BA" dirty="0" smtClean="0">
                <a:solidFill>
                  <a:srgbClr val="77697A"/>
                </a:solidFill>
                <a:latin typeface="Book Antiqua"/>
                <a:ea typeface="Book Antiqua"/>
                <a:cs typeface="Book Antiqua"/>
                <a:sym typeface="Book Antiqua"/>
              </a:rPr>
              <a:t>outputs</a:t>
            </a:r>
            <a:endParaRPr lang="en-US" dirty="0" smtClean="0">
              <a:solidFill>
                <a:srgbClr val="77697A"/>
              </a:solidFill>
              <a:latin typeface="Book Antiqua"/>
              <a:ea typeface="Book Antiqua"/>
              <a:cs typeface="Book Antiqua"/>
              <a:sym typeface="Book Antiqua"/>
            </a:endParaRPr>
          </a:p>
          <a:p>
            <a:pPr lvl="0">
              <a:spcBef>
                <a:spcPts val="0"/>
              </a:spcBef>
              <a:buClr>
                <a:srgbClr val="77697A"/>
              </a:buClr>
              <a:buSzPct val="25000"/>
            </a:pPr>
            <a:r>
              <a:rPr lang="ar-SA" dirty="0">
                <a:solidFill>
                  <a:srgbClr val="77697A"/>
                </a:solidFill>
                <a:latin typeface="Book Antiqua"/>
                <a:ea typeface="Book Antiqua"/>
                <a:cs typeface="Book Antiqua"/>
                <a:sym typeface="Book Antiqua"/>
              </a:rPr>
              <a:t>الاستفادة القصوى من مخرجات البحوث</a:t>
            </a:r>
          </a:p>
          <a:p>
            <a:pPr marL="0" marR="0" lvl="0" indent="0" algn="ctr" rtl="0">
              <a:lnSpc>
                <a:spcPct val="90000"/>
              </a:lnSpc>
              <a:spcBef>
                <a:spcPts val="0"/>
              </a:spcBef>
              <a:spcAft>
                <a:spcPts val="0"/>
              </a:spcAft>
              <a:buClr>
                <a:srgbClr val="77697A"/>
              </a:buClr>
              <a:buSzPct val="25000"/>
              <a:buFont typeface="Arial"/>
              <a:buNone/>
            </a:pPr>
            <a:endParaRPr lang="sr-Latn-BA" dirty="0">
              <a:solidFill>
                <a:srgbClr val="77697A"/>
              </a:solidFill>
              <a:latin typeface="Book Antiqua"/>
              <a:ea typeface="Book Antiqua"/>
              <a:cs typeface="Book Antiqua"/>
              <a:sym typeface="Book Antiqua"/>
            </a:endParaRPr>
          </a:p>
          <a:p>
            <a:pPr marL="0" marR="0" lvl="0" indent="0" algn="ctr" rtl="0">
              <a:lnSpc>
                <a:spcPct val="90000"/>
              </a:lnSpc>
              <a:spcBef>
                <a:spcPts val="750"/>
              </a:spcBef>
              <a:buClr>
                <a:schemeClr val="dk1"/>
              </a:buClr>
              <a:buSzPct val="25000"/>
              <a:buFont typeface="Arial"/>
              <a:buNone/>
            </a:pPr>
            <a:endParaRPr sz="1800" b="0" i="0" u="none" strike="noStrike" cap="none" dirty="0">
              <a:solidFill>
                <a:srgbClr val="77697A"/>
              </a:solidFill>
              <a:latin typeface="Book Antiqua"/>
              <a:ea typeface="Book Antiqua"/>
              <a:cs typeface="Book Antiqua"/>
              <a:sym typeface="Book Antiqua"/>
            </a:endParaRPr>
          </a:p>
        </p:txBody>
      </p:sp>
      <p:sp>
        <p:nvSpPr>
          <p:cNvPr id="121" name="Shape 121"/>
          <p:cNvSpPr txBox="1"/>
          <p:nvPr/>
        </p:nvSpPr>
        <p:spPr>
          <a:xfrm>
            <a:off x="685800" y="2362200"/>
            <a:ext cx="7772400" cy="838199"/>
          </a:xfrm>
          <a:prstGeom prst="rect">
            <a:avLst/>
          </a:prstGeom>
          <a:noFill/>
          <a:ln>
            <a:noFill/>
          </a:ln>
        </p:spPr>
        <p:txBody>
          <a:bodyPr lIns="91425" tIns="45700" rIns="91425" bIns="45700" anchor="ctr" anchorCtr="0">
            <a:noAutofit/>
          </a:bodyPr>
          <a:lstStyle/>
          <a:p>
            <a:pPr lvl="0" algn="ctr">
              <a:buClr>
                <a:srgbClr val="002060"/>
              </a:buClr>
              <a:buSzPct val="25000"/>
            </a:pPr>
            <a:r>
              <a:rPr lang="it-IT" sz="1800" dirty="0">
                <a:solidFill>
                  <a:srgbClr val="002060"/>
                </a:solidFill>
                <a:latin typeface="Book Antiqua"/>
                <a:ea typeface="Book Antiqua"/>
                <a:cs typeface="Book Antiqua"/>
                <a:sym typeface="Book Antiqua"/>
              </a:rPr>
              <a:t>Susanna Mornati – 4Science</a:t>
            </a:r>
          </a:p>
          <a:p>
            <a:pPr lvl="0" algn="ctr">
              <a:buClr>
                <a:srgbClr val="002060"/>
              </a:buClr>
              <a:buSzPct val="25000"/>
            </a:pPr>
            <a:r>
              <a:rPr lang="it-IT" dirty="0" err="1">
                <a:solidFill>
                  <a:srgbClr val="002060"/>
                </a:solidFill>
                <a:latin typeface="Book Antiqua"/>
                <a:ea typeface="Book Antiqua"/>
                <a:cs typeface="Book Antiqua"/>
                <a:sym typeface="Book Antiqua"/>
              </a:rPr>
              <a:t>ORCiD</a:t>
            </a:r>
            <a:r>
              <a:rPr lang="it-IT" dirty="0">
                <a:solidFill>
                  <a:srgbClr val="002060"/>
                </a:solidFill>
                <a:latin typeface="Book Antiqua"/>
                <a:ea typeface="Book Antiqua"/>
                <a:cs typeface="Book Antiqua"/>
                <a:sym typeface="Book Antiqua"/>
              </a:rPr>
              <a:t> </a:t>
            </a:r>
            <a:r>
              <a:rPr lang="it-IT" dirty="0" smtClean="0">
                <a:solidFill>
                  <a:srgbClr val="002060"/>
                </a:solidFill>
                <a:latin typeface="Book Antiqua"/>
                <a:ea typeface="Book Antiqua"/>
                <a:cs typeface="Book Antiqua"/>
                <a:sym typeface="Book Antiqua"/>
              </a:rPr>
              <a:t>0000-0001-9931-3637</a:t>
            </a:r>
            <a:endParaRPr lang="sr-Latn-BA" dirty="0">
              <a:solidFill>
                <a:srgbClr val="002060"/>
              </a:solidFill>
              <a:latin typeface="Book Antiqua"/>
              <a:ea typeface="Book Antiqua"/>
              <a:cs typeface="Book Antiqua"/>
              <a:sym typeface="Book Antiqua"/>
            </a:endParaRPr>
          </a:p>
        </p:txBody>
      </p:sp>
      <p:sp>
        <p:nvSpPr>
          <p:cNvPr id="122" name="Shape 122"/>
          <p:cNvSpPr txBox="1"/>
          <p:nvPr/>
        </p:nvSpPr>
        <p:spPr>
          <a:xfrm>
            <a:off x="685800" y="4419600"/>
            <a:ext cx="7772400" cy="685799"/>
          </a:xfrm>
          <a:prstGeom prst="rect">
            <a:avLst/>
          </a:prstGeom>
          <a:noFill/>
          <a:ln>
            <a:noFill/>
          </a:ln>
        </p:spPr>
        <p:txBody>
          <a:bodyPr lIns="91425" tIns="45700" rIns="91425" bIns="45700" anchor="ctr" anchorCtr="0">
            <a:noAutofit/>
          </a:bodyPr>
          <a:lstStyle/>
          <a:p>
            <a:pPr marL="0" marR="0" lvl="0" indent="0" algn="ctr" rtl="0">
              <a:spcBef>
                <a:spcPts val="0"/>
              </a:spcBef>
              <a:buClr>
                <a:srgbClr val="002060"/>
              </a:buClr>
              <a:buSzPct val="25000"/>
              <a:buFont typeface="Book Antiqua"/>
              <a:buNone/>
            </a:pPr>
            <a:r>
              <a:rPr lang="sr-Latn-BA" sz="1800" dirty="0" smtClean="0">
                <a:solidFill>
                  <a:srgbClr val="002060"/>
                </a:solidFill>
                <a:latin typeface="Book Antiqua"/>
                <a:ea typeface="Book Antiqua"/>
                <a:cs typeface="Book Antiqua"/>
                <a:sym typeface="Book Antiqua"/>
              </a:rPr>
              <a:t>Basic </a:t>
            </a:r>
            <a:r>
              <a:rPr lang="sr-Latn-BA" sz="1800" dirty="0">
                <a:solidFill>
                  <a:srgbClr val="002060"/>
                </a:solidFill>
                <a:latin typeface="Book Antiqua"/>
                <a:ea typeface="Book Antiqua"/>
                <a:cs typeface="Book Antiqua"/>
                <a:sym typeface="Book Antiqua"/>
              </a:rPr>
              <a:t>Training Workshop</a:t>
            </a:r>
            <a:r>
              <a:rPr lang="sr-Latn-BA" sz="1800" b="0" i="0" u="none" strike="noStrike" cap="none" dirty="0">
                <a:solidFill>
                  <a:srgbClr val="002060"/>
                </a:solidFill>
                <a:latin typeface="Book Antiqua"/>
                <a:ea typeface="Book Antiqua"/>
                <a:cs typeface="Book Antiqua"/>
                <a:sym typeface="Book Antiqua"/>
              </a:rPr>
              <a:t>/ </a:t>
            </a:r>
            <a:r>
              <a:rPr lang="sr-Latn-BA" sz="1800" dirty="0">
                <a:solidFill>
                  <a:srgbClr val="002060"/>
                </a:solidFill>
                <a:latin typeface="Book Antiqua"/>
                <a:ea typeface="Book Antiqua"/>
                <a:cs typeface="Book Antiqua"/>
                <a:sym typeface="Book Antiqua"/>
              </a:rPr>
              <a:t>6-8 September </a:t>
            </a:r>
            <a:r>
              <a:rPr lang="sr-Latn-BA" sz="1800" dirty="0" smtClean="0">
                <a:solidFill>
                  <a:srgbClr val="002060"/>
                </a:solidFill>
                <a:latin typeface="Book Antiqua"/>
                <a:ea typeface="Book Antiqua"/>
                <a:cs typeface="Book Antiqua"/>
                <a:sym typeface="Book Antiqua"/>
              </a:rPr>
              <a:t>2017</a:t>
            </a:r>
            <a:endParaRPr lang="en-US" sz="1800" dirty="0" smtClean="0">
              <a:solidFill>
                <a:srgbClr val="002060"/>
              </a:solidFill>
              <a:latin typeface="Book Antiqua"/>
              <a:ea typeface="Book Antiqua"/>
              <a:cs typeface="Book Antiqua"/>
              <a:sym typeface="Book Antiqua"/>
            </a:endParaRPr>
          </a:p>
          <a:p>
            <a:pPr lvl="0" algn="ctr">
              <a:buClr>
                <a:srgbClr val="002060"/>
              </a:buClr>
              <a:buSzPct val="25000"/>
            </a:pPr>
            <a:r>
              <a:rPr lang="ar-SA" sz="1800" dirty="0">
                <a:solidFill>
                  <a:srgbClr val="002060"/>
                </a:solidFill>
                <a:latin typeface="Book Antiqua"/>
                <a:ea typeface="Book Antiqua"/>
                <a:cs typeface="Book Antiqua"/>
                <a:sym typeface="Book Antiqua"/>
              </a:rPr>
              <a:t>ورشة التدريب الأساسية / 6-8 سبتمبر 2017</a:t>
            </a:r>
          </a:p>
          <a:p>
            <a:pPr marL="0" marR="0" lvl="0" indent="0" algn="ctr" rtl="0">
              <a:spcBef>
                <a:spcPts val="0"/>
              </a:spcBef>
              <a:buClr>
                <a:srgbClr val="002060"/>
              </a:buClr>
              <a:buSzPct val="25000"/>
              <a:buFont typeface="Book Antiqua"/>
              <a:buNone/>
            </a:pPr>
            <a:endParaRPr lang="sr-Latn-BA" sz="1800" dirty="0">
              <a:solidFill>
                <a:srgbClr val="002060"/>
              </a:solidFill>
              <a:latin typeface="Book Antiqua"/>
              <a:ea typeface="Book Antiqua"/>
              <a:cs typeface="Book Antiqua"/>
              <a:sym typeface="Book Antiqua"/>
            </a:endParaRPr>
          </a:p>
        </p:txBody>
      </p:sp>
      <p:sp>
        <p:nvSpPr>
          <p:cNvPr id="123" name="Shape 123"/>
          <p:cNvSpPr txBox="1"/>
          <p:nvPr/>
        </p:nvSpPr>
        <p:spPr>
          <a:xfrm>
            <a:off x="3352800" y="3276600"/>
            <a:ext cx="2325688" cy="1295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Font typeface="Calibri"/>
              <a:buNone/>
            </a:pPr>
            <a:endParaRPr sz="1800" b="0" i="0" u="none" strike="noStrike" cap="none">
              <a:solidFill>
                <a:srgbClr val="002060"/>
              </a:solidFill>
              <a:latin typeface="Book Antiqua"/>
              <a:ea typeface="Book Antiqua"/>
              <a:cs typeface="Book Antiqua"/>
              <a:sym typeface="Book Antiqua"/>
            </a:endParaRPr>
          </a:p>
        </p:txBody>
      </p:sp>
      <p:pic>
        <p:nvPicPr>
          <p:cNvPr id="124" name="Shape 124"/>
          <p:cNvPicPr preferRelativeResize="0"/>
          <p:nvPr/>
        </p:nvPicPr>
        <p:blipFill rotWithShape="1">
          <a:blip r:embed="rId3">
            <a:alphaModFix/>
          </a:blip>
          <a:srcRect/>
          <a:stretch/>
        </p:blipFill>
        <p:spPr>
          <a:xfrm>
            <a:off x="3968750" y="3208384"/>
            <a:ext cx="1206499" cy="1197219"/>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77687" y="1162879"/>
            <a:ext cx="8209722" cy="367746"/>
          </a:xfrm>
          <a:prstGeom prst="rect">
            <a:avLst/>
          </a:prstGeom>
          <a:noFill/>
          <a:ln>
            <a:noFill/>
          </a:ln>
        </p:spPr>
        <p:txBody>
          <a:bodyPr lIns="91425" tIns="45700" rIns="91425" bIns="45700" anchor="ctr" anchorCtr="0">
            <a:noAutofit/>
          </a:bodyPr>
          <a:lstStyle/>
          <a:p>
            <a:pPr lvl="0" algn="ctr" rtl="1">
              <a:buSzPct val="25000"/>
            </a:pPr>
            <a:r>
              <a:rPr lang="ar-SA" dirty="0" smtClean="0">
                <a:solidFill>
                  <a:srgbClr val="002060"/>
                </a:solidFill>
                <a:latin typeface="Book Antiqua"/>
                <a:ea typeface="Book Antiqua"/>
                <a:cs typeface="Book Antiqua"/>
                <a:sym typeface="Book Antiqua"/>
              </a:rPr>
              <a:t>كيفية استخدام </a:t>
            </a:r>
            <a:r>
              <a:rPr lang="ar-SA" dirty="0">
                <a:solidFill>
                  <a:srgbClr val="002060"/>
                </a:solidFill>
                <a:latin typeface="Book Antiqua"/>
                <a:ea typeface="Book Antiqua"/>
                <a:cs typeface="Book Antiqua"/>
                <a:sym typeface="Book Antiqua"/>
              </a:rPr>
              <a:t>واجهات برمجة التطبيقات </a:t>
            </a:r>
            <a:r>
              <a:rPr lang="ar-SA" dirty="0" smtClean="0">
                <a:solidFill>
                  <a:srgbClr val="002060"/>
                </a:solidFill>
                <a:latin typeface="Book Antiqua"/>
                <a:ea typeface="Book Antiqua"/>
                <a:cs typeface="Book Antiqua"/>
                <a:sym typeface="Book Antiqua"/>
              </a:rPr>
              <a:t/>
            </a:r>
            <a:br>
              <a:rPr lang="ar-SA" dirty="0" smtClean="0">
                <a:solidFill>
                  <a:srgbClr val="002060"/>
                </a:solidFill>
                <a:latin typeface="Book Antiqua"/>
                <a:ea typeface="Book Antiqua"/>
                <a:cs typeface="Book Antiqua"/>
                <a:sym typeface="Book Antiqua"/>
              </a:rPr>
            </a:br>
            <a:r>
              <a:rPr lang="it-IT" sz="2000" dirty="0">
                <a:solidFill>
                  <a:srgbClr val="002060"/>
                </a:solidFill>
                <a:latin typeface="Book Antiqua"/>
                <a:ea typeface="Book Antiqua"/>
                <a:cs typeface="Book Antiqua"/>
                <a:sym typeface="Book Antiqua"/>
              </a:rPr>
              <a:t>ORCiD: how to use member APIs</a:t>
            </a:r>
            <a:br>
              <a:rPr lang="it-IT" sz="2000" dirty="0">
                <a:solidFill>
                  <a:srgbClr val="002060"/>
                </a:solidFill>
                <a:latin typeface="Book Antiqua"/>
                <a:ea typeface="Book Antiqua"/>
                <a:cs typeface="Book Antiqua"/>
                <a:sym typeface="Book Antiqua"/>
              </a:rPr>
            </a:br>
            <a:r>
              <a:rPr lang="en-US" dirty="0" smtClean="0">
                <a:solidFill>
                  <a:srgbClr val="002060"/>
                </a:solidFill>
                <a:latin typeface="Book Antiqua"/>
                <a:ea typeface="Book Antiqua"/>
                <a:cs typeface="Book Antiqua"/>
                <a:sym typeface="Book Antiqua"/>
              </a:rPr>
              <a:t> </a:t>
            </a:r>
            <a:endParaRPr sz="3300" b="0" i="0" u="none" strike="noStrike" cap="none" dirty="0">
              <a:solidFill>
                <a:srgbClr val="002060"/>
              </a:solidFill>
              <a:latin typeface="Book Antiqua"/>
              <a:ea typeface="Book Antiqua"/>
              <a:cs typeface="Book Antiqua"/>
              <a:sym typeface="Book Antiqua"/>
            </a:endParaRPr>
          </a:p>
        </p:txBody>
      </p:sp>
      <p:pic>
        <p:nvPicPr>
          <p:cNvPr id="2" name="Immagine 1">
            <a:extLst>
              <a:ext uri="{FF2B5EF4-FFF2-40B4-BE49-F238E27FC236}">
                <a16:creationId xmlns:a16="http://schemas.microsoft.com/office/drawing/2014/main" xmlns="" id="{2FAE042A-B1BE-4EF6-95FF-BA4421D29882}"/>
              </a:ext>
            </a:extLst>
          </p:cNvPr>
          <p:cNvPicPr>
            <a:picLocks noChangeAspect="1"/>
          </p:cNvPicPr>
          <p:nvPr/>
        </p:nvPicPr>
        <p:blipFill>
          <a:blip r:embed="rId3"/>
          <a:stretch>
            <a:fillRect/>
          </a:stretch>
        </p:blipFill>
        <p:spPr>
          <a:xfrm>
            <a:off x="1659988" y="1873526"/>
            <a:ext cx="6022960" cy="4236799"/>
          </a:xfrm>
          <a:prstGeom prst="rect">
            <a:avLst/>
          </a:prstGeom>
        </p:spPr>
      </p:pic>
      <p:sp>
        <p:nvSpPr>
          <p:cNvPr id="138" name="Shape 138"/>
          <p:cNvSpPr txBox="1">
            <a:spLocks noGrp="1"/>
          </p:cNvSpPr>
          <p:nvPr>
            <p:ph type="sldNum" idx="12"/>
          </p:nvPr>
        </p:nvSpPr>
        <p:spPr>
          <a:xfrm>
            <a:off x="6457950" y="6373712"/>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1000" b="0" i="0" u="none" strike="noStrike" cap="none">
                <a:solidFill>
                  <a:srgbClr val="002060"/>
                </a:solidFill>
                <a:latin typeface="Calibri"/>
                <a:ea typeface="Calibri"/>
                <a:cs typeface="Calibri"/>
                <a:sym typeface="Calibri"/>
              </a:rPr>
              <a:t>10</a:t>
            </a:fld>
            <a:endParaRPr lang="sr-Latn-BA" sz="1000" b="0" i="0" u="none" strike="noStrike" cap="none">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2933743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774700"/>
            <a:ext cx="8229600" cy="749299"/>
          </a:xfrm>
          <a:prstGeom prst="rect">
            <a:avLst/>
          </a:prstGeom>
          <a:noFill/>
          <a:ln>
            <a:noFill/>
          </a:ln>
        </p:spPr>
        <p:txBody>
          <a:bodyPr lIns="91425" tIns="45700" rIns="91425" bIns="45700" anchor="ctr" anchorCtr="0">
            <a:noAutofit/>
          </a:bodyPr>
          <a:lstStyle/>
          <a:p>
            <a:pPr lvl="0" algn="ctr" rtl="1">
              <a:buSzPct val="25000"/>
            </a:pPr>
            <a:r>
              <a:rPr lang="ar-SA" dirty="0" smtClean="0">
                <a:solidFill>
                  <a:srgbClr val="002060"/>
                </a:solidFill>
                <a:latin typeface="Book Antiqua"/>
                <a:ea typeface="Book Antiqua"/>
                <a:cs typeface="Book Antiqua"/>
                <a:sym typeface="Book Antiqua"/>
              </a:rPr>
              <a:t>استخدام  حالات </a:t>
            </a:r>
            <a:r>
              <a:rPr lang="it-IT" sz="2400" dirty="0" smtClean="0">
                <a:solidFill>
                  <a:srgbClr val="002060"/>
                </a:solidFill>
                <a:latin typeface="Book Antiqua"/>
                <a:ea typeface="Book Antiqua"/>
                <a:cs typeface="Book Antiqua"/>
                <a:sym typeface="Book Antiqua"/>
              </a:rPr>
              <a:t>DSpace</a:t>
            </a:r>
            <a:r>
              <a:rPr lang="ar-SA" dirty="0" smtClean="0">
                <a:solidFill>
                  <a:srgbClr val="002060"/>
                </a:solidFill>
                <a:latin typeface="Book Antiqua"/>
                <a:ea typeface="Book Antiqua"/>
                <a:cs typeface="Book Antiqua"/>
                <a:sym typeface="Book Antiqua"/>
              </a:rPr>
              <a:t/>
            </a:r>
            <a:br>
              <a:rPr lang="ar-SA" dirty="0" smtClean="0">
                <a:solidFill>
                  <a:srgbClr val="002060"/>
                </a:solidFill>
                <a:latin typeface="Book Antiqua"/>
                <a:ea typeface="Book Antiqua"/>
                <a:cs typeface="Book Antiqua"/>
                <a:sym typeface="Book Antiqua"/>
              </a:rPr>
            </a:br>
            <a:r>
              <a:rPr lang="it-IT" sz="2400" dirty="0">
                <a:solidFill>
                  <a:srgbClr val="002060"/>
                </a:solidFill>
                <a:latin typeface="Book Antiqua"/>
                <a:ea typeface="Book Antiqua"/>
                <a:cs typeface="Book Antiqua"/>
                <a:sym typeface="Book Antiqua"/>
              </a:rPr>
              <a:t>ORCiD: DSpace-CRIS use cases</a:t>
            </a:r>
            <a:endParaRPr sz="2400" b="0" i="0" u="none" strike="noStrike" cap="none" dirty="0">
              <a:solidFill>
                <a:srgbClr val="002060"/>
              </a:solidFill>
              <a:latin typeface="Book Antiqua"/>
              <a:ea typeface="Book Antiqua"/>
              <a:cs typeface="Book Antiqua"/>
              <a:sym typeface="Book Antiqua"/>
            </a:endParaRPr>
          </a:p>
        </p:txBody>
      </p:sp>
      <p:sp>
        <p:nvSpPr>
          <p:cNvPr id="138" name="Shape 138"/>
          <p:cNvSpPr txBox="1">
            <a:spLocks noGrp="1"/>
          </p:cNvSpPr>
          <p:nvPr>
            <p:ph type="sldNum" idx="12"/>
          </p:nvPr>
        </p:nvSpPr>
        <p:spPr>
          <a:xfrm>
            <a:off x="6457950" y="6373712"/>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1000" b="0" i="0" u="none" strike="noStrike" cap="none">
                <a:solidFill>
                  <a:srgbClr val="002060"/>
                </a:solidFill>
                <a:latin typeface="Calibri"/>
                <a:ea typeface="Calibri"/>
                <a:cs typeface="Calibri"/>
                <a:sym typeface="Calibri"/>
              </a:rPr>
              <a:t>11</a:t>
            </a:fld>
            <a:endParaRPr lang="sr-Latn-BA" sz="1000" b="0" i="0" u="none" strike="noStrike" cap="none">
              <a:solidFill>
                <a:srgbClr val="002060"/>
              </a:solidFill>
              <a:latin typeface="Calibri"/>
              <a:ea typeface="Calibri"/>
              <a:cs typeface="Calibri"/>
              <a:sym typeface="Calibri"/>
            </a:endParaRPr>
          </a:p>
        </p:txBody>
      </p:sp>
      <p:sp>
        <p:nvSpPr>
          <p:cNvPr id="5" name="Shape 137">
            <a:extLst>
              <a:ext uri="{FF2B5EF4-FFF2-40B4-BE49-F238E27FC236}">
                <a16:creationId xmlns:a16="http://schemas.microsoft.com/office/drawing/2014/main" xmlns="" id="{AD91D5EF-3566-444C-943C-1C6E7465EB8F}"/>
              </a:ext>
            </a:extLst>
          </p:cNvPr>
          <p:cNvSpPr txBox="1">
            <a:spLocks noGrp="1"/>
          </p:cNvSpPr>
          <p:nvPr>
            <p:ph type="body" idx="1"/>
          </p:nvPr>
        </p:nvSpPr>
        <p:spPr>
          <a:xfrm>
            <a:off x="628650" y="1825625"/>
            <a:ext cx="7886700" cy="4351338"/>
          </a:xfrm>
          <a:prstGeom prst="rect">
            <a:avLst/>
          </a:prstGeom>
          <a:noFill/>
          <a:ln>
            <a:noFill/>
          </a:ln>
        </p:spPr>
        <p:txBody>
          <a:bodyPr lIns="91425" tIns="45700" rIns="91425" bIns="45700" anchor="t" anchorCtr="0">
            <a:noAutofit/>
          </a:bodyPr>
          <a:lstStyle/>
          <a:p>
            <a:pPr lvl="0" indent="-171450">
              <a:spcBef>
                <a:spcPts val="0"/>
              </a:spcBef>
              <a:buNone/>
            </a:pPr>
            <a:endParaRPr lang="it-IT" sz="2100" b="0" i="0" u="none" strike="noStrike" cap="none" dirty="0">
              <a:solidFill>
                <a:srgbClr val="002060"/>
              </a:solidFill>
              <a:latin typeface="Book Antiqua"/>
              <a:ea typeface="Book Antiqua"/>
              <a:cs typeface="Book Antiqua"/>
              <a:sym typeface="Book Antiqua"/>
            </a:endParaRPr>
          </a:p>
          <a:p>
            <a:pPr lvl="0" indent="-171450">
              <a:spcBef>
                <a:spcPts val="0"/>
              </a:spcBef>
              <a:buNone/>
            </a:pPr>
            <a:endParaRPr sz="2100" b="0" i="0" u="none" strike="noStrike" cap="none" dirty="0">
              <a:solidFill>
                <a:srgbClr val="002060"/>
              </a:solidFill>
              <a:latin typeface="Book Antiqua"/>
              <a:ea typeface="Book Antiqua"/>
              <a:cs typeface="Book Antiqua"/>
              <a:sym typeface="Book Antiqua"/>
            </a:endParaRPr>
          </a:p>
        </p:txBody>
      </p:sp>
      <p:pic>
        <p:nvPicPr>
          <p:cNvPr id="7" name="Immagine 6">
            <a:extLst>
              <a:ext uri="{FF2B5EF4-FFF2-40B4-BE49-F238E27FC236}">
                <a16:creationId xmlns:a16="http://schemas.microsoft.com/office/drawing/2014/main" xmlns="" id="{AEA4D94F-14B3-456B-914C-081F95D86E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061" y="1615999"/>
            <a:ext cx="8533877" cy="2505565"/>
          </a:xfrm>
          <a:prstGeom prst="rect">
            <a:avLst/>
          </a:prstGeom>
        </p:spPr>
      </p:pic>
      <p:pic>
        <p:nvPicPr>
          <p:cNvPr id="3" name="Immagine 2">
            <a:extLst>
              <a:ext uri="{FF2B5EF4-FFF2-40B4-BE49-F238E27FC236}">
                <a16:creationId xmlns:a16="http://schemas.microsoft.com/office/drawing/2014/main" xmlns="" id="{AF3649CE-BF63-494B-91A3-9DA98E5DECA5}"/>
              </a:ext>
            </a:extLst>
          </p:cNvPr>
          <p:cNvPicPr>
            <a:picLocks noChangeAspect="1"/>
          </p:cNvPicPr>
          <p:nvPr/>
        </p:nvPicPr>
        <p:blipFill>
          <a:blip r:embed="rId4"/>
          <a:stretch>
            <a:fillRect/>
          </a:stretch>
        </p:blipFill>
        <p:spPr>
          <a:xfrm>
            <a:off x="0" y="3941197"/>
            <a:ext cx="8992379" cy="4865030"/>
          </a:xfrm>
          <a:prstGeom prst="rect">
            <a:avLst/>
          </a:prstGeom>
        </p:spPr>
      </p:pic>
      <p:pic>
        <p:nvPicPr>
          <p:cNvPr id="8" name="Immagine 7">
            <a:extLst>
              <a:ext uri="{FF2B5EF4-FFF2-40B4-BE49-F238E27FC236}">
                <a16:creationId xmlns:a16="http://schemas.microsoft.com/office/drawing/2014/main" xmlns="" id="{D53CD553-B39A-4A47-912A-16F8FC873F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0317" y="4700274"/>
            <a:ext cx="9280889" cy="2953378"/>
          </a:xfrm>
          <a:prstGeom prst="rect">
            <a:avLst/>
          </a:prstGeom>
        </p:spPr>
      </p:pic>
    </p:spTree>
    <p:extLst>
      <p:ext uri="{BB962C8B-B14F-4D97-AF65-F5344CB8AC3E}">
        <p14:creationId xmlns:p14="http://schemas.microsoft.com/office/powerpoint/2010/main" val="3528491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96956" y="904461"/>
            <a:ext cx="8229600" cy="975119"/>
          </a:xfrm>
          <a:prstGeom prst="rect">
            <a:avLst/>
          </a:prstGeom>
          <a:noFill/>
          <a:ln>
            <a:noFill/>
          </a:ln>
        </p:spPr>
        <p:txBody>
          <a:bodyPr lIns="91425" tIns="45700" rIns="91425" bIns="45700" anchor="ctr" anchorCtr="0">
            <a:noAutofit/>
          </a:bodyPr>
          <a:lstStyle/>
          <a:p>
            <a:pPr lvl="0" algn="r" rtl="1">
              <a:buSzPct val="25000"/>
            </a:pPr>
            <a:r>
              <a:rPr lang="it-IT" sz="3300" b="0" i="0" u="none" strike="noStrike" cap="none" dirty="0" smtClean="0">
                <a:solidFill>
                  <a:srgbClr val="002060"/>
                </a:solidFill>
                <a:latin typeface="Book Antiqua"/>
                <a:ea typeface="Book Antiqua"/>
                <a:cs typeface="Book Antiqua"/>
                <a:sym typeface="Book Antiqua"/>
              </a:rPr>
              <a:t/>
            </a:r>
            <a:br>
              <a:rPr lang="it-IT" sz="3300" b="0" i="0" u="none" strike="noStrike" cap="none" dirty="0" smtClean="0">
                <a:solidFill>
                  <a:srgbClr val="002060"/>
                </a:solidFill>
                <a:latin typeface="Book Antiqua"/>
                <a:ea typeface="Book Antiqua"/>
                <a:cs typeface="Book Antiqua"/>
                <a:sym typeface="Book Antiqua"/>
              </a:rPr>
            </a:br>
            <a:r>
              <a:rPr lang="ar-SA" dirty="0">
                <a:solidFill>
                  <a:srgbClr val="002060"/>
                </a:solidFill>
                <a:latin typeface="Book Antiqua"/>
                <a:ea typeface="Book Antiqua"/>
                <a:cs typeface="Book Antiqua"/>
                <a:sym typeface="Book Antiqua"/>
              </a:rPr>
              <a:t>مقارنة المعلومات </a:t>
            </a:r>
            <a:r>
              <a:rPr lang="ar-SA" dirty="0" smtClean="0">
                <a:solidFill>
                  <a:srgbClr val="002060"/>
                </a:solidFill>
                <a:latin typeface="Book Antiqua"/>
                <a:ea typeface="Book Antiqua"/>
                <a:cs typeface="Book Antiqua"/>
                <a:sym typeface="Book Antiqua"/>
              </a:rPr>
              <a:t>المتاحة</a:t>
            </a:r>
            <a:r>
              <a:rPr lang="it-IT" sz="2000" dirty="0" smtClean="0">
                <a:solidFill>
                  <a:srgbClr val="002060"/>
                </a:solidFill>
                <a:latin typeface="Book Antiqua"/>
                <a:ea typeface="Book Antiqua"/>
                <a:cs typeface="Book Antiqua"/>
                <a:sym typeface="Book Antiqua"/>
              </a:rPr>
              <a:t>ORCiD</a:t>
            </a:r>
            <a:r>
              <a:rPr lang="it-IT" sz="2000" dirty="0">
                <a:solidFill>
                  <a:srgbClr val="002060"/>
                </a:solidFill>
                <a:latin typeface="Book Antiqua"/>
                <a:ea typeface="Book Antiqua"/>
                <a:cs typeface="Book Antiqua"/>
                <a:sym typeface="Book Antiqua"/>
              </a:rPr>
              <a:t>: </a:t>
            </a:r>
            <a:r>
              <a:rPr lang="it-IT" sz="2000" dirty="0" smtClean="0">
                <a:solidFill>
                  <a:srgbClr val="002060"/>
                </a:solidFill>
                <a:latin typeface="Book Antiqua"/>
                <a:ea typeface="Book Antiqua"/>
                <a:cs typeface="Book Antiqua"/>
                <a:sym typeface="Book Antiqua"/>
              </a:rPr>
              <a:t>compare  </a:t>
            </a:r>
            <a:r>
              <a:rPr lang="it-IT" sz="2000" dirty="0">
                <a:solidFill>
                  <a:srgbClr val="002060"/>
                </a:solidFill>
                <a:latin typeface="Book Antiqua"/>
                <a:ea typeface="Book Antiqua"/>
                <a:cs typeface="Book Antiqua"/>
                <a:sym typeface="Book Antiqua"/>
              </a:rPr>
              <a:t>available </a:t>
            </a:r>
            <a:r>
              <a:rPr lang="it-IT" sz="2000" dirty="0" smtClean="0">
                <a:solidFill>
                  <a:srgbClr val="002060"/>
                </a:solidFill>
                <a:latin typeface="Book Antiqua"/>
                <a:ea typeface="Book Antiqua"/>
                <a:cs typeface="Book Antiqua"/>
                <a:sym typeface="Book Antiqua"/>
              </a:rPr>
              <a:t>information:</a:t>
            </a:r>
            <a:br>
              <a:rPr lang="it-IT" sz="2000" dirty="0" smtClean="0">
                <a:solidFill>
                  <a:srgbClr val="002060"/>
                </a:solidFill>
                <a:latin typeface="Book Antiqua"/>
                <a:ea typeface="Book Antiqua"/>
                <a:cs typeface="Book Antiqua"/>
                <a:sym typeface="Book Antiqua"/>
              </a:rPr>
            </a:br>
            <a:endParaRPr sz="2000" b="0" i="0" u="none" strike="noStrike" cap="none" dirty="0">
              <a:solidFill>
                <a:srgbClr val="002060"/>
              </a:solidFill>
              <a:latin typeface="Book Antiqua"/>
              <a:ea typeface="Book Antiqua"/>
              <a:cs typeface="Book Antiqua"/>
              <a:sym typeface="Book Antiqua"/>
            </a:endParaRPr>
          </a:p>
        </p:txBody>
      </p:sp>
      <p:sp>
        <p:nvSpPr>
          <p:cNvPr id="137" name="Shape 137"/>
          <p:cNvSpPr txBox="1">
            <a:spLocks noGrp="1"/>
          </p:cNvSpPr>
          <p:nvPr>
            <p:ph type="body" idx="1"/>
          </p:nvPr>
        </p:nvSpPr>
        <p:spPr>
          <a:xfrm>
            <a:off x="668406" y="2087217"/>
            <a:ext cx="7886700" cy="4078858"/>
          </a:xfrm>
          <a:prstGeom prst="rect">
            <a:avLst/>
          </a:prstGeom>
          <a:noFill/>
          <a:ln>
            <a:noFill/>
          </a:ln>
        </p:spPr>
        <p:txBody>
          <a:bodyPr lIns="91425" tIns="45700" rIns="91425" bIns="45700" anchor="t" anchorCtr="0">
            <a:noAutofit/>
          </a:bodyPr>
          <a:lstStyle/>
          <a:p>
            <a:pPr lvl="0" indent="-171450" algn="r" rtl="1">
              <a:spcBef>
                <a:spcPts val="0"/>
              </a:spcBef>
              <a:buNone/>
            </a:pPr>
            <a:r>
              <a:rPr lang="ar-SA" sz="2800" dirty="0" smtClean="0">
                <a:solidFill>
                  <a:srgbClr val="002060"/>
                </a:solidFill>
                <a:latin typeface="Book Antiqua"/>
                <a:ea typeface="Book Antiqua"/>
                <a:cs typeface="Book Antiqua"/>
                <a:sym typeface="Book Antiqua"/>
              </a:rPr>
              <a:t>المعلومات </a:t>
            </a:r>
            <a:r>
              <a:rPr lang="ar-SA" sz="2800" dirty="0">
                <a:solidFill>
                  <a:srgbClr val="002060"/>
                </a:solidFill>
                <a:latin typeface="Book Antiqua"/>
                <a:ea typeface="Book Antiqua"/>
                <a:cs typeface="Book Antiqua"/>
                <a:sym typeface="Book Antiqua"/>
              </a:rPr>
              <a:t>المتاحة عن ملف </a:t>
            </a:r>
            <a:r>
              <a:rPr lang="it-IT" sz="2800" dirty="0">
                <a:solidFill>
                  <a:srgbClr val="002060"/>
                </a:solidFill>
                <a:latin typeface="Book Antiqua"/>
                <a:ea typeface="Book Antiqua"/>
                <a:cs typeface="Book Antiqua"/>
                <a:sym typeface="Book Antiqua"/>
              </a:rPr>
              <a:t>ORCiD </a:t>
            </a:r>
            <a:r>
              <a:rPr lang="ar-SA" sz="2800" dirty="0">
                <a:solidFill>
                  <a:srgbClr val="002060"/>
                </a:solidFill>
                <a:latin typeface="Book Antiqua"/>
                <a:ea typeface="Book Antiqua"/>
                <a:cs typeface="Book Antiqua"/>
                <a:sym typeface="Book Antiqua"/>
              </a:rPr>
              <a:t>الشخصي ، على سبيل المثال</a:t>
            </a:r>
            <a:endParaRPr lang="it-IT" sz="2800" dirty="0">
              <a:solidFill>
                <a:srgbClr val="002060"/>
              </a:solidFill>
              <a:latin typeface="Book Antiqua"/>
              <a:ea typeface="Book Antiqua"/>
              <a:cs typeface="Book Antiqua"/>
              <a:sym typeface="Book Antiqua"/>
            </a:endParaRPr>
          </a:p>
          <a:p>
            <a:pPr marL="171450" marR="0" lvl="0" indent="-171450" algn="l" rtl="0">
              <a:lnSpc>
                <a:spcPct val="90000"/>
              </a:lnSpc>
              <a:spcBef>
                <a:spcPts val="0"/>
              </a:spcBef>
              <a:buClr>
                <a:schemeClr val="dk1"/>
              </a:buClr>
              <a:buSzPct val="100000"/>
              <a:buFont typeface="Arial"/>
              <a:buNone/>
            </a:pPr>
            <a:endParaRPr lang="it-IT" sz="2100" b="0" i="0" u="none" strike="noStrike" cap="none" dirty="0">
              <a:solidFill>
                <a:srgbClr val="002060"/>
              </a:solidFill>
              <a:latin typeface="Book Antiqua"/>
              <a:ea typeface="Book Antiqua"/>
              <a:cs typeface="Book Antiqua"/>
              <a:sym typeface="Book Antiqua"/>
            </a:endParaRPr>
          </a:p>
          <a:p>
            <a:pPr lvl="0" indent="-171450">
              <a:spcBef>
                <a:spcPts val="0"/>
              </a:spcBef>
              <a:buNone/>
            </a:pPr>
            <a:r>
              <a:rPr lang="it-IT" dirty="0">
                <a:solidFill>
                  <a:srgbClr val="002060"/>
                </a:solidFill>
                <a:latin typeface="Book Antiqua"/>
                <a:ea typeface="Book Antiqua"/>
                <a:cs typeface="Book Antiqua"/>
                <a:sym typeface="Book Antiqua"/>
                <a:hlinkClick r:id="rId3"/>
              </a:rPr>
              <a:t>http://orcid.org/0000-0002-5027-5286</a:t>
            </a:r>
            <a:endParaRPr lang="it-IT" dirty="0">
              <a:solidFill>
                <a:srgbClr val="002060"/>
              </a:solidFill>
              <a:latin typeface="Book Antiqua"/>
              <a:ea typeface="Book Antiqua"/>
              <a:cs typeface="Book Antiqua"/>
              <a:sym typeface="Book Antiqua"/>
            </a:endParaRPr>
          </a:p>
          <a:p>
            <a:pPr lvl="0" indent="-171450">
              <a:spcBef>
                <a:spcPts val="0"/>
              </a:spcBef>
              <a:buNone/>
            </a:pPr>
            <a:endParaRPr lang="it-IT" sz="2100" b="0" i="0" u="none" strike="noStrike" cap="none" dirty="0">
              <a:solidFill>
                <a:srgbClr val="002060"/>
              </a:solidFill>
              <a:latin typeface="Book Antiqua"/>
              <a:ea typeface="Book Antiqua"/>
              <a:cs typeface="Book Antiqua"/>
              <a:sym typeface="Book Antiqua"/>
            </a:endParaRPr>
          </a:p>
          <a:p>
            <a:pPr lvl="0" indent="-171450" algn="r" rtl="1">
              <a:spcBef>
                <a:spcPts val="0"/>
              </a:spcBef>
              <a:buNone/>
            </a:pPr>
            <a:r>
              <a:rPr lang="ar-SA" sz="2800" dirty="0" smtClean="0">
                <a:solidFill>
                  <a:srgbClr val="002060"/>
                </a:solidFill>
                <a:latin typeface="Book Antiqua"/>
                <a:ea typeface="Book Antiqua"/>
                <a:cs typeface="Book Antiqua"/>
                <a:sym typeface="Book Antiqua"/>
              </a:rPr>
              <a:t>المعلومات </a:t>
            </a:r>
            <a:r>
              <a:rPr lang="ar-SA" sz="2800" dirty="0">
                <a:solidFill>
                  <a:srgbClr val="002060"/>
                </a:solidFill>
                <a:latin typeface="Book Antiqua"/>
                <a:ea typeface="Book Antiqua"/>
                <a:cs typeface="Book Antiqua"/>
                <a:sym typeface="Book Antiqua"/>
              </a:rPr>
              <a:t>المتاحة عن المستودع (</a:t>
            </a:r>
            <a:r>
              <a:rPr lang="it-IT" dirty="0">
                <a:solidFill>
                  <a:srgbClr val="002060"/>
                </a:solidFill>
                <a:latin typeface="Book Antiqua"/>
                <a:ea typeface="Book Antiqua"/>
                <a:cs typeface="Book Antiqua"/>
                <a:sym typeface="Book Antiqua"/>
              </a:rPr>
              <a:t>DSpace-CRIS):</a:t>
            </a:r>
          </a:p>
          <a:p>
            <a:pPr lvl="0" indent="-171450" algn="r" rtl="1">
              <a:spcBef>
                <a:spcPts val="0"/>
              </a:spcBef>
              <a:buNone/>
            </a:pPr>
            <a:endParaRPr lang="it-IT" dirty="0">
              <a:solidFill>
                <a:srgbClr val="002060"/>
              </a:solidFill>
              <a:latin typeface="Book Antiqua"/>
              <a:ea typeface="Book Antiqua"/>
              <a:cs typeface="Book Antiqua"/>
              <a:sym typeface="Book Antiqua"/>
            </a:endParaRPr>
          </a:p>
          <a:p>
            <a:pPr lvl="0" indent="-171450">
              <a:spcBef>
                <a:spcPts val="0"/>
              </a:spcBef>
              <a:buNone/>
            </a:pPr>
            <a:endParaRPr lang="it-IT" sz="2100" b="0" i="0" u="none" strike="noStrike" cap="none" dirty="0">
              <a:solidFill>
                <a:srgbClr val="002060"/>
              </a:solidFill>
              <a:latin typeface="Book Antiqua"/>
              <a:ea typeface="Book Antiqua"/>
              <a:cs typeface="Book Antiqua"/>
              <a:sym typeface="Book Antiqua"/>
            </a:endParaRPr>
          </a:p>
          <a:p>
            <a:pPr lvl="0" indent="-171450">
              <a:spcBef>
                <a:spcPts val="0"/>
              </a:spcBef>
              <a:buNone/>
            </a:pPr>
            <a:r>
              <a:rPr lang="it-IT" dirty="0">
                <a:solidFill>
                  <a:srgbClr val="002060"/>
                </a:solidFill>
                <a:latin typeface="Book Antiqua"/>
                <a:ea typeface="Book Antiqua"/>
                <a:cs typeface="Book Antiqua"/>
                <a:sym typeface="Book Antiqua"/>
                <a:hlinkClick r:id="rId4"/>
              </a:rPr>
              <a:t>http://ira.lib.polyu.edu.hk/cris/rp/rp00068</a:t>
            </a:r>
            <a:r>
              <a:rPr lang="it-IT" dirty="0">
                <a:solidFill>
                  <a:srgbClr val="002060"/>
                </a:solidFill>
                <a:latin typeface="Book Antiqua"/>
                <a:ea typeface="Book Antiqua"/>
                <a:cs typeface="Book Antiqua"/>
                <a:sym typeface="Book Antiqua"/>
              </a:rPr>
              <a:t> </a:t>
            </a:r>
          </a:p>
          <a:p>
            <a:pPr lvl="0" indent="-171450">
              <a:spcBef>
                <a:spcPts val="0"/>
              </a:spcBef>
              <a:buNone/>
            </a:pPr>
            <a:endParaRPr lang="it-IT" sz="2100" b="0" i="0" u="none" strike="noStrike" cap="none" dirty="0">
              <a:solidFill>
                <a:srgbClr val="002060"/>
              </a:solidFill>
              <a:latin typeface="Book Antiqua"/>
              <a:ea typeface="Book Antiqua"/>
              <a:cs typeface="Book Antiqua"/>
              <a:sym typeface="Book Antiqua"/>
            </a:endParaRPr>
          </a:p>
          <a:p>
            <a:pPr lvl="0" indent="-171450">
              <a:spcBef>
                <a:spcPts val="0"/>
              </a:spcBef>
              <a:buNone/>
            </a:pPr>
            <a:endParaRPr sz="2100" b="0" i="0" u="none" strike="noStrike" cap="none" dirty="0">
              <a:solidFill>
                <a:srgbClr val="002060"/>
              </a:solidFill>
              <a:latin typeface="Book Antiqua"/>
              <a:ea typeface="Book Antiqua"/>
              <a:cs typeface="Book Antiqua"/>
              <a:sym typeface="Book Antiqua"/>
            </a:endParaRPr>
          </a:p>
        </p:txBody>
      </p:sp>
      <p:sp>
        <p:nvSpPr>
          <p:cNvPr id="138" name="Shape 138"/>
          <p:cNvSpPr txBox="1">
            <a:spLocks noGrp="1"/>
          </p:cNvSpPr>
          <p:nvPr>
            <p:ph type="sldNum" idx="12"/>
          </p:nvPr>
        </p:nvSpPr>
        <p:spPr>
          <a:xfrm>
            <a:off x="6457950" y="6373712"/>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1000" b="0" i="0" u="none" strike="noStrike" cap="none">
                <a:solidFill>
                  <a:srgbClr val="002060"/>
                </a:solidFill>
                <a:latin typeface="Calibri"/>
                <a:ea typeface="Calibri"/>
                <a:cs typeface="Calibri"/>
                <a:sym typeface="Calibri"/>
              </a:rPr>
              <a:t>12</a:t>
            </a:fld>
            <a:endParaRPr lang="sr-Latn-BA" sz="1000" b="0" i="0" u="none" strike="noStrike" cap="none">
              <a:solidFill>
                <a:srgbClr val="00206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774700"/>
            <a:ext cx="8229600" cy="749299"/>
          </a:xfrm>
          <a:prstGeom prst="rect">
            <a:avLst/>
          </a:prstGeom>
          <a:noFill/>
          <a:ln>
            <a:noFill/>
          </a:ln>
        </p:spPr>
        <p:txBody>
          <a:bodyPr lIns="91425" tIns="45700" rIns="91425" bIns="45700" anchor="ctr" anchorCtr="0">
            <a:noAutofit/>
          </a:bodyPr>
          <a:lstStyle/>
          <a:p>
            <a:pPr lvl="0" algn="ctr" rtl="1">
              <a:buSzPct val="25000"/>
            </a:pPr>
            <a:r>
              <a:rPr lang="it-IT" sz="3200" dirty="0">
                <a:solidFill>
                  <a:srgbClr val="002060"/>
                </a:solidFill>
                <a:latin typeface="Book Antiqua"/>
                <a:ea typeface="Book Antiqua"/>
                <a:cs typeface="Book Antiqua"/>
                <a:sym typeface="Book Antiqua"/>
              </a:rPr>
              <a:t/>
            </a:r>
            <a:br>
              <a:rPr lang="it-IT" sz="3200" dirty="0">
                <a:solidFill>
                  <a:srgbClr val="002060"/>
                </a:solidFill>
                <a:latin typeface="Book Antiqua"/>
                <a:ea typeface="Book Antiqua"/>
                <a:cs typeface="Book Antiqua"/>
                <a:sym typeface="Book Antiqua"/>
              </a:rPr>
            </a:br>
            <a:r>
              <a:rPr lang="ar-SA" sz="3200" dirty="0" smtClean="0">
                <a:solidFill>
                  <a:srgbClr val="002060"/>
                </a:solidFill>
                <a:latin typeface="Book Antiqua"/>
                <a:ea typeface="Book Antiqua"/>
                <a:cs typeface="Book Antiqua"/>
                <a:sym typeface="Book Antiqua"/>
              </a:rPr>
              <a:t>مقارنة بين المستودعات المؤسسية</a:t>
            </a:r>
            <a:r>
              <a:rPr lang="en-US" sz="3200" dirty="0" smtClean="0">
                <a:solidFill>
                  <a:srgbClr val="002060"/>
                </a:solidFill>
                <a:latin typeface="Book Antiqua"/>
                <a:ea typeface="Book Antiqua"/>
                <a:cs typeface="Book Antiqua"/>
                <a:sym typeface="Book Antiqua"/>
              </a:rPr>
              <a:t>    </a:t>
            </a:r>
            <a:r>
              <a:rPr lang="it-IT" sz="3200" dirty="0">
                <a:solidFill>
                  <a:srgbClr val="002060"/>
                </a:solidFill>
                <a:latin typeface="Book Antiqua"/>
                <a:ea typeface="Book Antiqua"/>
                <a:cs typeface="Book Antiqua"/>
                <a:sym typeface="Book Antiqua"/>
              </a:rPr>
              <a:t>CRIS / </a:t>
            </a:r>
            <a:r>
              <a:rPr lang="it-IT" sz="3200" dirty="0" smtClean="0">
                <a:solidFill>
                  <a:srgbClr val="002060"/>
                </a:solidFill>
                <a:latin typeface="Book Antiqua"/>
                <a:ea typeface="Book Antiqua"/>
                <a:cs typeface="Book Antiqua"/>
                <a:sym typeface="Book Antiqua"/>
              </a:rPr>
              <a:t>RIMS</a:t>
            </a:r>
            <a:r>
              <a:rPr lang="ar-SA" sz="3200" dirty="0" smtClean="0">
                <a:solidFill>
                  <a:srgbClr val="002060"/>
                </a:solidFill>
                <a:latin typeface="Book Antiqua"/>
                <a:ea typeface="Book Antiqua"/>
                <a:cs typeface="Book Antiqua"/>
                <a:sym typeface="Book Antiqua"/>
              </a:rPr>
              <a:t> </a:t>
            </a:r>
            <a:endParaRPr sz="3200" b="0" i="0" u="none" strike="noStrike" cap="none" dirty="0">
              <a:solidFill>
                <a:srgbClr val="002060"/>
              </a:solidFill>
              <a:latin typeface="Book Antiqua"/>
              <a:ea typeface="Book Antiqua"/>
              <a:cs typeface="Book Antiqua"/>
              <a:sym typeface="Book Antiqua"/>
            </a:endParaRPr>
          </a:p>
        </p:txBody>
      </p:sp>
      <p:sp>
        <p:nvSpPr>
          <p:cNvPr id="137" name="Shape 137"/>
          <p:cNvSpPr txBox="1">
            <a:spLocks noGrp="1"/>
          </p:cNvSpPr>
          <p:nvPr>
            <p:ph type="body" idx="1"/>
          </p:nvPr>
        </p:nvSpPr>
        <p:spPr>
          <a:xfrm>
            <a:off x="559076" y="1815685"/>
            <a:ext cx="7886700" cy="4351338"/>
          </a:xfrm>
          <a:prstGeom prst="rect">
            <a:avLst/>
          </a:prstGeom>
          <a:noFill/>
          <a:ln>
            <a:noFill/>
          </a:ln>
        </p:spPr>
        <p:txBody>
          <a:bodyPr lIns="91425" tIns="45700" rIns="91425" bIns="45700" anchor="t" anchorCtr="0">
            <a:noAutofit/>
          </a:bodyPr>
          <a:lstStyle/>
          <a:p>
            <a:pPr lvl="0" indent="-171450" algn="r" rtl="1">
              <a:spcBef>
                <a:spcPts val="0"/>
              </a:spcBef>
              <a:buNone/>
            </a:pPr>
            <a:r>
              <a:rPr lang="ar-SA" dirty="0" smtClean="0">
                <a:solidFill>
                  <a:srgbClr val="002060"/>
                </a:solidFill>
                <a:latin typeface="Book Antiqua"/>
                <a:ea typeface="Book Antiqua"/>
                <a:cs typeface="Book Antiqua"/>
                <a:sym typeface="Book Antiqua"/>
              </a:rPr>
              <a:t>مرجع ل: </a:t>
            </a:r>
          </a:p>
          <a:p>
            <a:pPr lvl="0" indent="-171450">
              <a:spcBef>
                <a:spcPts val="0"/>
              </a:spcBef>
              <a:buNone/>
            </a:pPr>
            <a:r>
              <a:rPr lang="it-IT" dirty="0" smtClean="0">
                <a:solidFill>
                  <a:srgbClr val="002060"/>
                </a:solidFill>
                <a:latin typeface="Book Antiqua"/>
                <a:ea typeface="Book Antiqua"/>
                <a:cs typeface="Book Antiqua"/>
                <a:sym typeface="Book Antiqua"/>
              </a:rPr>
              <a:t>A </a:t>
            </a:r>
            <a:r>
              <a:rPr lang="it-IT" dirty="0">
                <a:solidFill>
                  <a:srgbClr val="002060"/>
                </a:solidFill>
                <a:latin typeface="Book Antiqua"/>
                <a:ea typeface="Book Antiqua"/>
                <a:cs typeface="Book Antiqua"/>
                <a:sym typeface="Book Antiqua"/>
              </a:rPr>
              <a:t>reference work to discuss CRIS/RIMS versus IRs:</a:t>
            </a:r>
          </a:p>
          <a:p>
            <a:pPr lvl="0" indent="-171450" algn="r" rtl="1">
              <a:spcBef>
                <a:spcPts val="0"/>
              </a:spcBef>
              <a:buNone/>
            </a:pPr>
            <a:endParaRPr lang="it-IT" dirty="0">
              <a:solidFill>
                <a:srgbClr val="002060"/>
              </a:solidFill>
              <a:latin typeface="Book Antiqua"/>
              <a:ea typeface="Book Antiqua"/>
              <a:cs typeface="Book Antiqua"/>
              <a:sym typeface="Book Antiqua"/>
              <a:hlinkClick r:id="rId3"/>
            </a:endParaRPr>
          </a:p>
          <a:p>
            <a:pPr lvl="0" indent="-171450">
              <a:spcBef>
                <a:spcPts val="0"/>
              </a:spcBef>
              <a:buNone/>
            </a:pPr>
            <a:r>
              <a:rPr lang="it-IT" sz="1800" dirty="0">
                <a:solidFill>
                  <a:srgbClr val="002060"/>
                </a:solidFill>
                <a:latin typeface="Book Antiqua"/>
                <a:ea typeface="Book Antiqua"/>
                <a:cs typeface="Book Antiqua"/>
                <a:sym typeface="Book Antiqua"/>
                <a:hlinkClick r:id="rId3"/>
              </a:rPr>
              <a:t>https://www.coar-repositories.org/activities/repository-observatory/repository-observatory-third-edition/7-things-you-should-know-about-institutional-repositories-cris-systems-and-their-interoperability/</a:t>
            </a:r>
            <a:endParaRPr lang="it-IT" sz="1800" dirty="0">
              <a:solidFill>
                <a:srgbClr val="002060"/>
              </a:solidFill>
              <a:latin typeface="Book Antiqua"/>
              <a:ea typeface="Book Antiqua"/>
              <a:cs typeface="Book Antiqua"/>
              <a:sym typeface="Book Antiqua"/>
            </a:endParaRPr>
          </a:p>
          <a:p>
            <a:pPr lvl="0" indent="-171450">
              <a:spcBef>
                <a:spcPts val="0"/>
              </a:spcBef>
              <a:buNone/>
            </a:pPr>
            <a:endParaRPr lang="it-IT" sz="2100" b="0" i="0" u="none" strike="noStrike" cap="none" dirty="0">
              <a:solidFill>
                <a:srgbClr val="002060"/>
              </a:solidFill>
              <a:latin typeface="Book Antiqua"/>
              <a:ea typeface="Book Antiqua"/>
              <a:cs typeface="Book Antiqua"/>
              <a:sym typeface="Book Antiqua"/>
            </a:endParaRPr>
          </a:p>
          <a:p>
            <a:pPr lvl="0" indent="-171450">
              <a:spcBef>
                <a:spcPts val="0"/>
              </a:spcBef>
              <a:buNone/>
            </a:pPr>
            <a:r>
              <a:rPr lang="it-IT" sz="2100" b="0" i="0" u="none" strike="noStrike" cap="none" dirty="0">
                <a:solidFill>
                  <a:srgbClr val="002060"/>
                </a:solidFill>
                <a:latin typeface="Book Antiqua"/>
                <a:ea typeface="Book Antiqua"/>
                <a:cs typeface="Book Antiqua"/>
                <a:sym typeface="Book Antiqua"/>
              </a:rPr>
              <a:t>However, DSpace-CRIS has made this discussion obsolete, combining IR and CRIS functionality in a single, free, open source choice</a:t>
            </a:r>
            <a:r>
              <a:rPr lang="it-IT" sz="2100" b="0" i="0" u="none" strike="noStrike" cap="none" dirty="0" smtClean="0">
                <a:solidFill>
                  <a:srgbClr val="002060"/>
                </a:solidFill>
                <a:latin typeface="Book Antiqua"/>
                <a:ea typeface="Book Antiqua"/>
                <a:cs typeface="Book Antiqua"/>
                <a:sym typeface="Book Antiqua"/>
              </a:rPr>
              <a:t>:</a:t>
            </a:r>
            <a:endParaRPr lang="ar-SA" sz="2100" b="0" i="0" u="none" strike="noStrike" cap="none" dirty="0" smtClean="0">
              <a:solidFill>
                <a:srgbClr val="002060"/>
              </a:solidFill>
              <a:latin typeface="Book Antiqua"/>
              <a:ea typeface="Book Antiqua"/>
              <a:cs typeface="Book Antiqua"/>
              <a:sym typeface="Book Antiqua"/>
            </a:endParaRPr>
          </a:p>
          <a:p>
            <a:pPr lvl="0" indent="-171450" algn="r" rtl="1">
              <a:spcBef>
                <a:spcPts val="0"/>
              </a:spcBef>
              <a:buNone/>
            </a:pPr>
            <a:r>
              <a:rPr lang="ar-SA" dirty="0">
                <a:solidFill>
                  <a:srgbClr val="002060"/>
                </a:solidFill>
                <a:latin typeface="Book Antiqua"/>
                <a:ea typeface="Book Antiqua"/>
                <a:cs typeface="Book Antiqua"/>
                <a:sym typeface="Book Antiqua"/>
              </a:rPr>
              <a:t>ومع ذلك ، جعلت </a:t>
            </a:r>
            <a:r>
              <a:rPr lang="it-IT" dirty="0">
                <a:solidFill>
                  <a:srgbClr val="002060"/>
                </a:solidFill>
                <a:latin typeface="Book Antiqua"/>
                <a:ea typeface="Book Antiqua"/>
                <a:cs typeface="Book Antiqua"/>
                <a:sym typeface="Book Antiqua"/>
              </a:rPr>
              <a:t>DSpace-CRIS </a:t>
            </a:r>
            <a:r>
              <a:rPr lang="ar-SA" dirty="0">
                <a:solidFill>
                  <a:srgbClr val="002060"/>
                </a:solidFill>
                <a:latin typeface="Book Antiqua"/>
                <a:ea typeface="Book Antiqua"/>
                <a:cs typeface="Book Antiqua"/>
                <a:sym typeface="Book Antiqua"/>
              </a:rPr>
              <a:t>هذه المناقشة </a:t>
            </a:r>
            <a:r>
              <a:rPr lang="ar-SA" dirty="0" smtClean="0">
                <a:solidFill>
                  <a:srgbClr val="002060"/>
                </a:solidFill>
                <a:latin typeface="Book Antiqua"/>
                <a:ea typeface="Book Antiqua"/>
                <a:cs typeface="Book Antiqua"/>
                <a:sym typeface="Book Antiqua"/>
              </a:rPr>
              <a:t>قديمة  </a:t>
            </a:r>
            <a:r>
              <a:rPr lang="ar-SA" dirty="0">
                <a:solidFill>
                  <a:srgbClr val="002060"/>
                </a:solidFill>
                <a:latin typeface="Book Antiqua"/>
                <a:ea typeface="Book Antiqua"/>
                <a:cs typeface="Book Antiqua"/>
                <a:sym typeface="Book Antiqua"/>
              </a:rPr>
              <a:t>، بدمج وظيفة </a:t>
            </a:r>
            <a:r>
              <a:rPr lang="it-IT" dirty="0">
                <a:solidFill>
                  <a:srgbClr val="002060"/>
                </a:solidFill>
                <a:latin typeface="Book Antiqua"/>
                <a:ea typeface="Book Antiqua"/>
                <a:cs typeface="Book Antiqua"/>
                <a:sym typeface="Book Antiqua"/>
              </a:rPr>
              <a:t>IR </a:t>
            </a:r>
            <a:r>
              <a:rPr lang="ar-SA" dirty="0">
                <a:solidFill>
                  <a:srgbClr val="002060"/>
                </a:solidFill>
                <a:latin typeface="Book Antiqua"/>
                <a:ea typeface="Book Antiqua"/>
                <a:cs typeface="Book Antiqua"/>
                <a:sym typeface="Book Antiqua"/>
              </a:rPr>
              <a:t>و </a:t>
            </a:r>
            <a:r>
              <a:rPr lang="it-IT" dirty="0">
                <a:solidFill>
                  <a:srgbClr val="002060"/>
                </a:solidFill>
                <a:latin typeface="Book Antiqua"/>
                <a:ea typeface="Book Antiqua"/>
                <a:cs typeface="Book Antiqua"/>
                <a:sym typeface="Book Antiqua"/>
              </a:rPr>
              <a:t>CRIS </a:t>
            </a:r>
            <a:r>
              <a:rPr lang="ar-SA" dirty="0">
                <a:solidFill>
                  <a:srgbClr val="002060"/>
                </a:solidFill>
                <a:latin typeface="Book Antiqua"/>
                <a:ea typeface="Book Antiqua"/>
                <a:cs typeface="Book Antiqua"/>
                <a:sym typeface="Book Antiqua"/>
              </a:rPr>
              <a:t>في اختيار واحد ومجاني ومفتوح المصدر:</a:t>
            </a:r>
          </a:p>
          <a:p>
            <a:pPr lvl="0" indent="-171450" algn="r" rtl="1">
              <a:spcBef>
                <a:spcPts val="0"/>
              </a:spcBef>
              <a:buNone/>
            </a:pPr>
            <a:endParaRPr lang="it-IT" sz="2100" b="0" i="0" u="none" strike="noStrike" cap="none" dirty="0">
              <a:solidFill>
                <a:srgbClr val="002060"/>
              </a:solidFill>
              <a:latin typeface="Book Antiqua"/>
              <a:ea typeface="Book Antiqua"/>
              <a:cs typeface="Book Antiqua"/>
              <a:sym typeface="Book Antiqua"/>
            </a:endParaRPr>
          </a:p>
          <a:p>
            <a:pPr lvl="0" indent="-171450">
              <a:spcBef>
                <a:spcPts val="0"/>
              </a:spcBef>
              <a:buNone/>
            </a:pPr>
            <a:r>
              <a:rPr lang="it-IT" sz="1800" dirty="0" smtClean="0">
                <a:solidFill>
                  <a:srgbClr val="002060"/>
                </a:solidFill>
                <a:latin typeface="Book Antiqua"/>
                <a:ea typeface="Book Antiqua"/>
                <a:cs typeface="Book Antiqua"/>
                <a:sym typeface="Book Antiqua"/>
                <a:hlinkClick r:id="rId4"/>
              </a:rPr>
              <a:t>https</a:t>
            </a:r>
            <a:r>
              <a:rPr lang="it-IT" sz="1800" dirty="0">
                <a:solidFill>
                  <a:srgbClr val="002060"/>
                </a:solidFill>
                <a:latin typeface="Book Antiqua"/>
                <a:ea typeface="Book Antiqua"/>
                <a:cs typeface="Book Antiqua"/>
                <a:sym typeface="Book Antiqua"/>
                <a:hlinkClick r:id="rId4"/>
              </a:rPr>
              <a:t>://wiki.duraspace.org/display/DSPACECRIS/DSpace-CRIS+Home</a:t>
            </a:r>
            <a:endParaRPr lang="it-IT" sz="1800" dirty="0">
              <a:solidFill>
                <a:srgbClr val="002060"/>
              </a:solidFill>
              <a:latin typeface="Book Antiqua"/>
              <a:ea typeface="Book Antiqua"/>
              <a:cs typeface="Book Antiqua"/>
              <a:sym typeface="Book Antiqua"/>
            </a:endParaRPr>
          </a:p>
          <a:p>
            <a:pPr lvl="0" indent="-171450">
              <a:spcBef>
                <a:spcPts val="0"/>
              </a:spcBef>
              <a:buNone/>
            </a:pPr>
            <a:endParaRPr lang="it-IT" sz="2100" b="0" i="0" u="none" strike="noStrike" cap="none" dirty="0">
              <a:solidFill>
                <a:srgbClr val="002060"/>
              </a:solidFill>
              <a:latin typeface="Book Antiqua"/>
              <a:ea typeface="Book Antiqua"/>
              <a:cs typeface="Book Antiqua"/>
              <a:sym typeface="Book Antiqua"/>
            </a:endParaRPr>
          </a:p>
          <a:p>
            <a:pPr lvl="0" indent="-171450">
              <a:spcBef>
                <a:spcPts val="0"/>
              </a:spcBef>
              <a:buNone/>
            </a:pPr>
            <a:endParaRPr lang="it-IT" sz="2100" b="0" i="0" u="none" strike="noStrike" cap="none" dirty="0">
              <a:solidFill>
                <a:srgbClr val="002060"/>
              </a:solidFill>
              <a:latin typeface="Book Antiqua"/>
              <a:ea typeface="Book Antiqua"/>
              <a:cs typeface="Book Antiqua"/>
              <a:sym typeface="Book Antiqua"/>
            </a:endParaRPr>
          </a:p>
        </p:txBody>
      </p:sp>
      <p:sp>
        <p:nvSpPr>
          <p:cNvPr id="138" name="Shape 138"/>
          <p:cNvSpPr txBox="1">
            <a:spLocks noGrp="1"/>
          </p:cNvSpPr>
          <p:nvPr>
            <p:ph type="sldNum" idx="12"/>
          </p:nvPr>
        </p:nvSpPr>
        <p:spPr>
          <a:xfrm>
            <a:off x="6457950" y="6373712"/>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1000" b="0" i="0" u="none" strike="noStrike" cap="none">
                <a:solidFill>
                  <a:srgbClr val="002060"/>
                </a:solidFill>
                <a:latin typeface="Calibri"/>
                <a:ea typeface="Calibri"/>
                <a:cs typeface="Calibri"/>
                <a:sym typeface="Calibri"/>
              </a:rPr>
              <a:t>13</a:t>
            </a:fld>
            <a:endParaRPr lang="sr-Latn-BA" sz="1000" b="0" i="0" u="none" strike="noStrike" cap="none">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4135355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774700"/>
            <a:ext cx="8229600" cy="749299"/>
          </a:xfrm>
          <a:prstGeom prst="rect">
            <a:avLst/>
          </a:prstGeom>
          <a:noFill/>
          <a:ln>
            <a:noFill/>
          </a:ln>
        </p:spPr>
        <p:txBody>
          <a:bodyPr lIns="91425" tIns="45700" rIns="91425" bIns="45700" anchor="ctr" anchorCtr="0">
            <a:noAutofit/>
          </a:bodyPr>
          <a:lstStyle/>
          <a:p>
            <a:pPr lvl="0" algn="r" rtl="1">
              <a:buSzPct val="25000"/>
            </a:pPr>
            <a:r>
              <a:rPr lang="ar-SA" sz="3200" dirty="0">
                <a:solidFill>
                  <a:srgbClr val="002060"/>
                </a:solidFill>
                <a:latin typeface="Book Antiqua"/>
                <a:ea typeface="Book Antiqua"/>
                <a:cs typeface="Book Antiqua"/>
                <a:sym typeface="Book Antiqua"/>
              </a:rPr>
              <a:t/>
            </a:r>
            <a:br>
              <a:rPr lang="ar-SA" sz="3200" dirty="0">
                <a:solidFill>
                  <a:srgbClr val="002060"/>
                </a:solidFill>
                <a:latin typeface="Book Antiqua"/>
                <a:ea typeface="Book Antiqua"/>
                <a:cs typeface="Book Antiqua"/>
                <a:sym typeface="Book Antiqua"/>
              </a:rPr>
            </a:br>
            <a:r>
              <a:rPr lang="ar-SA" sz="3200" dirty="0">
                <a:solidFill>
                  <a:srgbClr val="002060"/>
                </a:solidFill>
                <a:latin typeface="Book Antiqua"/>
                <a:ea typeface="Book Antiqua"/>
                <a:cs typeface="Book Antiqua"/>
                <a:sym typeface="Book Antiqua"/>
              </a:rPr>
              <a:t>مصادر البيانات </a:t>
            </a:r>
            <a:r>
              <a:rPr lang="ar-SA" sz="3200" dirty="0" smtClean="0">
                <a:solidFill>
                  <a:srgbClr val="002060"/>
                </a:solidFill>
                <a:latin typeface="Book Antiqua"/>
                <a:ea typeface="Book Antiqua"/>
                <a:cs typeface="Book Antiqua"/>
                <a:sym typeface="Book Antiqua"/>
              </a:rPr>
              <a:t>الوصفية الخارجية </a:t>
            </a:r>
            <a:r>
              <a:rPr lang="it-IT" sz="2400" dirty="0">
                <a:solidFill>
                  <a:srgbClr val="002060"/>
                </a:solidFill>
                <a:latin typeface="Book Antiqua"/>
                <a:ea typeface="Book Antiqua"/>
                <a:cs typeface="Book Antiqua"/>
                <a:sym typeface="Book Antiqua"/>
              </a:rPr>
              <a:t>External metadata sources</a:t>
            </a:r>
            <a:endParaRPr sz="2400" b="0" i="0" u="none" strike="noStrike" cap="none" dirty="0">
              <a:solidFill>
                <a:srgbClr val="002060"/>
              </a:solidFill>
              <a:latin typeface="Book Antiqua"/>
              <a:ea typeface="Book Antiqua"/>
              <a:cs typeface="Book Antiqua"/>
              <a:sym typeface="Book Antiqua"/>
            </a:endParaRPr>
          </a:p>
        </p:txBody>
      </p:sp>
      <p:sp>
        <p:nvSpPr>
          <p:cNvPr id="137" name="Shape 137"/>
          <p:cNvSpPr txBox="1">
            <a:spLocks noGrp="1"/>
          </p:cNvSpPr>
          <p:nvPr>
            <p:ph type="body" idx="1"/>
          </p:nvPr>
        </p:nvSpPr>
        <p:spPr>
          <a:xfrm>
            <a:off x="628650" y="1958009"/>
            <a:ext cx="7886700" cy="4218954"/>
          </a:xfrm>
          <a:prstGeom prst="rect">
            <a:avLst/>
          </a:prstGeom>
          <a:noFill/>
          <a:ln>
            <a:noFill/>
          </a:ln>
        </p:spPr>
        <p:txBody>
          <a:bodyPr lIns="91425" tIns="45700" rIns="91425" bIns="45700" anchor="t" anchorCtr="0">
            <a:noAutofit/>
          </a:bodyPr>
          <a:lstStyle/>
          <a:p>
            <a:pPr lvl="0" indent="-171450" algn="r" rtl="1">
              <a:spcBef>
                <a:spcPts val="0"/>
              </a:spcBef>
              <a:buNone/>
            </a:pPr>
            <a:r>
              <a:rPr lang="ar-SA" sz="2800" b="1" dirty="0" smtClean="0">
                <a:solidFill>
                  <a:srgbClr val="002060"/>
                </a:solidFill>
                <a:latin typeface="Book Antiqua"/>
              </a:rPr>
              <a:t>ما </a:t>
            </a:r>
            <a:r>
              <a:rPr lang="ar-SA" sz="2800" b="1" dirty="0">
                <a:solidFill>
                  <a:srgbClr val="002060"/>
                </a:solidFill>
                <a:latin typeface="Book Antiqua"/>
              </a:rPr>
              <a:t>هي المعلومات التي يمكن أن تكون مفيدة </a:t>
            </a:r>
            <a:r>
              <a:rPr lang="ar-SA" sz="2800" b="1" dirty="0" smtClean="0">
                <a:solidFill>
                  <a:srgbClr val="002060"/>
                </a:solidFill>
                <a:latin typeface="Book Antiqua"/>
              </a:rPr>
              <a:t>كمدخلات </a:t>
            </a:r>
            <a:r>
              <a:rPr lang="en-US" sz="2800" b="1" dirty="0" smtClean="0">
                <a:solidFill>
                  <a:srgbClr val="002060"/>
                </a:solidFill>
                <a:latin typeface="Book Antiqua"/>
              </a:rPr>
              <a:t>IR</a:t>
            </a:r>
            <a:r>
              <a:rPr lang="ar-SA" sz="2800" b="1" dirty="0" smtClean="0">
                <a:solidFill>
                  <a:srgbClr val="002060"/>
                </a:solidFill>
                <a:latin typeface="Book Antiqua"/>
              </a:rPr>
              <a:t>؟</a:t>
            </a:r>
            <a:endParaRPr lang="ar-SA" sz="2800" b="1" dirty="0">
              <a:solidFill>
                <a:srgbClr val="002060"/>
              </a:solidFill>
              <a:latin typeface="Book Antiqua"/>
            </a:endParaRPr>
          </a:p>
          <a:p>
            <a:pPr lvl="0" indent="-171450">
              <a:spcBef>
                <a:spcPts val="0"/>
              </a:spcBef>
              <a:buNone/>
            </a:pPr>
            <a:endParaRPr lang="it-IT" sz="2400" b="0" i="0" u="none" strike="noStrike" cap="none" dirty="0">
              <a:solidFill>
                <a:srgbClr val="002060"/>
              </a:solidFill>
              <a:latin typeface="Book Antiqua"/>
              <a:ea typeface="Book Antiqua"/>
              <a:cs typeface="Book Antiqua"/>
              <a:sym typeface="Book Antiqua"/>
            </a:endParaRPr>
          </a:p>
          <a:p>
            <a:pPr lvl="0" indent="-171450" algn="r">
              <a:spcBef>
                <a:spcPts val="0"/>
              </a:spcBef>
              <a:buNone/>
            </a:pPr>
            <a:r>
              <a:rPr lang="ar-SA" sz="2400" dirty="0" smtClean="0">
                <a:solidFill>
                  <a:srgbClr val="002060"/>
                </a:solidFill>
                <a:latin typeface="Book Antiqua"/>
                <a:ea typeface="Book Antiqua"/>
                <a:cs typeface="Book Antiqua"/>
                <a:sym typeface="Book Antiqua"/>
              </a:rPr>
              <a:t>دعونا </a:t>
            </a:r>
            <a:r>
              <a:rPr lang="ar-SA" sz="2400" dirty="0">
                <a:solidFill>
                  <a:srgbClr val="002060"/>
                </a:solidFill>
                <a:latin typeface="Book Antiqua"/>
                <a:ea typeface="Book Antiqua"/>
                <a:cs typeface="Book Antiqua"/>
                <a:sym typeface="Book Antiqua"/>
              </a:rPr>
              <a:t>نذهب ونرى</a:t>
            </a:r>
            <a:r>
              <a:rPr lang="ar-SA" sz="2400" dirty="0" smtClean="0">
                <a:solidFill>
                  <a:srgbClr val="002060"/>
                </a:solidFill>
                <a:latin typeface="Book Antiqua"/>
                <a:ea typeface="Book Antiqua"/>
                <a:cs typeface="Book Antiqua"/>
                <a:sym typeface="Book Antiqua"/>
              </a:rPr>
              <a:t>:</a:t>
            </a:r>
            <a:endParaRPr lang="it-IT" sz="2400" dirty="0">
              <a:solidFill>
                <a:srgbClr val="002060"/>
              </a:solidFill>
              <a:latin typeface="Book Antiqua"/>
              <a:ea typeface="Book Antiqua"/>
              <a:cs typeface="Book Antiqua"/>
              <a:sym typeface="Book Antiqua"/>
            </a:endParaRPr>
          </a:p>
          <a:p>
            <a:pPr lvl="0" indent="-171450">
              <a:spcBef>
                <a:spcPts val="0"/>
              </a:spcBef>
              <a:buNone/>
            </a:pPr>
            <a:endParaRPr lang="it-IT" sz="2400" dirty="0">
              <a:solidFill>
                <a:srgbClr val="002060"/>
              </a:solidFill>
              <a:latin typeface="Book Antiqua"/>
              <a:ea typeface="Book Antiqua"/>
              <a:cs typeface="Book Antiqua"/>
              <a:sym typeface="Book Antiqua"/>
            </a:endParaRPr>
          </a:p>
          <a:p>
            <a:pPr lvl="0" indent="-171450">
              <a:spcBef>
                <a:spcPts val="0"/>
              </a:spcBef>
              <a:buNone/>
            </a:pPr>
            <a:r>
              <a:rPr lang="it-IT" sz="2400" dirty="0">
                <a:solidFill>
                  <a:srgbClr val="002060"/>
                </a:solidFill>
                <a:latin typeface="Book Antiqua"/>
                <a:ea typeface="Book Antiqua"/>
                <a:cs typeface="Book Antiqua"/>
                <a:sym typeface="Book Antiqua"/>
              </a:rPr>
              <a:t>DOI: 10.1016/j.jaut.2015.04.006 </a:t>
            </a:r>
            <a:r>
              <a:rPr lang="ar-SA" sz="2400" dirty="0" smtClean="0">
                <a:solidFill>
                  <a:srgbClr val="002060"/>
                </a:solidFill>
                <a:latin typeface="Book Antiqua"/>
                <a:ea typeface="Book Antiqua"/>
                <a:cs typeface="Book Antiqua"/>
                <a:sym typeface="Book Antiqua"/>
              </a:rPr>
              <a:t> </a:t>
            </a:r>
            <a:endParaRPr lang="it-IT" sz="2400" dirty="0">
              <a:solidFill>
                <a:srgbClr val="002060"/>
              </a:solidFill>
              <a:latin typeface="Book Antiqua"/>
              <a:ea typeface="Book Antiqua"/>
              <a:cs typeface="Book Antiqua"/>
              <a:sym typeface="Book Antiqua"/>
            </a:endParaRPr>
          </a:p>
          <a:p>
            <a:pPr lvl="0" indent="-171450">
              <a:spcBef>
                <a:spcPts val="0"/>
              </a:spcBef>
              <a:buNone/>
            </a:pPr>
            <a:endParaRPr lang="it-IT" sz="2400" dirty="0">
              <a:solidFill>
                <a:srgbClr val="002060"/>
              </a:solidFill>
              <a:latin typeface="Book Antiqua"/>
              <a:ea typeface="Book Antiqua"/>
              <a:cs typeface="Book Antiqua"/>
              <a:sym typeface="Book Antiqua"/>
            </a:endParaRPr>
          </a:p>
          <a:p>
            <a:pPr lvl="0" indent="-171450">
              <a:spcBef>
                <a:spcPts val="0"/>
              </a:spcBef>
              <a:buNone/>
            </a:pPr>
            <a:r>
              <a:rPr lang="it-IT" dirty="0">
                <a:solidFill>
                  <a:srgbClr val="002060"/>
                </a:solidFill>
                <a:latin typeface="Book Antiqua"/>
                <a:ea typeface="Book Antiqua"/>
                <a:cs typeface="Book Antiqua"/>
                <a:sym typeface="Book Antiqua"/>
                <a:hlinkClick r:id="rId3"/>
              </a:rPr>
              <a:t>http://www.sciencedirect.com/science/article/pii/S0896841115000591</a:t>
            </a:r>
            <a:endParaRPr lang="it-IT" dirty="0">
              <a:solidFill>
                <a:srgbClr val="002060"/>
              </a:solidFill>
              <a:latin typeface="Book Antiqua"/>
              <a:ea typeface="Book Antiqua"/>
              <a:cs typeface="Book Antiqua"/>
              <a:sym typeface="Book Antiqua"/>
            </a:endParaRPr>
          </a:p>
          <a:p>
            <a:pPr lvl="0" indent="-171450">
              <a:spcBef>
                <a:spcPts val="0"/>
              </a:spcBef>
              <a:buNone/>
            </a:pPr>
            <a:endParaRPr lang="it-IT" sz="2100" b="0" i="0" u="none" strike="noStrike" cap="none" dirty="0">
              <a:solidFill>
                <a:srgbClr val="002060"/>
              </a:solidFill>
              <a:latin typeface="Book Antiqua"/>
              <a:ea typeface="Book Antiqua"/>
              <a:cs typeface="Book Antiqua"/>
              <a:sym typeface="Book Antiqua"/>
            </a:endParaRPr>
          </a:p>
          <a:p>
            <a:pPr lvl="0" indent="-171450">
              <a:spcBef>
                <a:spcPts val="0"/>
              </a:spcBef>
              <a:buNone/>
            </a:pPr>
            <a:r>
              <a:rPr lang="it-IT" dirty="0">
                <a:solidFill>
                  <a:srgbClr val="002060"/>
                </a:solidFill>
                <a:latin typeface="Book Antiqua"/>
                <a:ea typeface="Book Antiqua"/>
                <a:cs typeface="Book Antiqua"/>
                <a:sym typeface="Book Antiqua"/>
                <a:hlinkClick r:id="rId4"/>
              </a:rPr>
              <a:t>https://www.ncbi.nlm.nih.gov/pubmed/25998834</a:t>
            </a:r>
            <a:r>
              <a:rPr lang="it-IT" dirty="0">
                <a:solidFill>
                  <a:srgbClr val="002060"/>
                </a:solidFill>
                <a:latin typeface="Book Antiqua"/>
                <a:ea typeface="Book Antiqua"/>
                <a:cs typeface="Book Antiqua"/>
                <a:sym typeface="Book Antiqua"/>
              </a:rPr>
              <a:t> </a:t>
            </a:r>
          </a:p>
          <a:p>
            <a:pPr lvl="0" indent="-171450">
              <a:spcBef>
                <a:spcPts val="0"/>
              </a:spcBef>
              <a:buNone/>
            </a:pPr>
            <a:endParaRPr lang="it-IT" sz="2100" b="0" i="0" u="none" strike="noStrike" cap="none" dirty="0">
              <a:solidFill>
                <a:srgbClr val="002060"/>
              </a:solidFill>
              <a:latin typeface="Book Antiqua"/>
              <a:ea typeface="Book Antiqua"/>
              <a:cs typeface="Book Antiqua"/>
              <a:sym typeface="Book Antiqua"/>
            </a:endParaRPr>
          </a:p>
          <a:p>
            <a:pPr lvl="0" indent="-171450">
              <a:spcBef>
                <a:spcPts val="0"/>
              </a:spcBef>
              <a:buNone/>
            </a:pPr>
            <a:r>
              <a:rPr lang="it-IT" dirty="0">
                <a:solidFill>
                  <a:srgbClr val="002060"/>
                </a:solidFill>
                <a:latin typeface="Book Antiqua"/>
                <a:ea typeface="Book Antiqua"/>
                <a:cs typeface="Book Antiqua"/>
                <a:sym typeface="Book Antiqua"/>
                <a:hlinkClick r:id="rId5"/>
              </a:rPr>
              <a:t>https://air.unimi.it/handle/2434/353563</a:t>
            </a:r>
            <a:endParaRPr lang="it-IT" dirty="0">
              <a:solidFill>
                <a:srgbClr val="002060"/>
              </a:solidFill>
              <a:latin typeface="Book Antiqua"/>
              <a:ea typeface="Book Antiqua"/>
              <a:cs typeface="Book Antiqua"/>
              <a:sym typeface="Book Antiqua"/>
            </a:endParaRPr>
          </a:p>
          <a:p>
            <a:pPr lvl="0" indent="-171450">
              <a:spcBef>
                <a:spcPts val="0"/>
              </a:spcBef>
              <a:buNone/>
            </a:pPr>
            <a:endParaRPr lang="it-IT" sz="2100" b="0" i="0" u="none" strike="noStrike" cap="none" dirty="0">
              <a:solidFill>
                <a:srgbClr val="002060"/>
              </a:solidFill>
              <a:latin typeface="Book Antiqua"/>
              <a:ea typeface="Book Antiqua"/>
              <a:cs typeface="Book Antiqua"/>
              <a:sym typeface="Book Antiqua"/>
            </a:endParaRPr>
          </a:p>
          <a:p>
            <a:pPr lvl="0" indent="-171450">
              <a:spcBef>
                <a:spcPts val="0"/>
              </a:spcBef>
              <a:buNone/>
            </a:pPr>
            <a:endParaRPr lang="it-IT" sz="2100" b="0" i="0" u="none" strike="noStrike" cap="none" dirty="0">
              <a:solidFill>
                <a:srgbClr val="002060"/>
              </a:solidFill>
              <a:latin typeface="Book Antiqua"/>
              <a:ea typeface="Book Antiqua"/>
              <a:cs typeface="Book Antiqua"/>
              <a:sym typeface="Book Antiqua"/>
            </a:endParaRPr>
          </a:p>
        </p:txBody>
      </p:sp>
      <p:sp>
        <p:nvSpPr>
          <p:cNvPr id="138" name="Shape 138"/>
          <p:cNvSpPr txBox="1">
            <a:spLocks noGrp="1"/>
          </p:cNvSpPr>
          <p:nvPr>
            <p:ph type="sldNum" idx="12"/>
          </p:nvPr>
        </p:nvSpPr>
        <p:spPr>
          <a:xfrm>
            <a:off x="6457950" y="6373712"/>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1000" b="0" i="0" u="none" strike="noStrike" cap="none">
                <a:solidFill>
                  <a:srgbClr val="002060"/>
                </a:solidFill>
                <a:latin typeface="Calibri"/>
                <a:ea typeface="Calibri"/>
                <a:cs typeface="Calibri"/>
                <a:sym typeface="Calibri"/>
              </a:rPr>
              <a:t>14</a:t>
            </a:fld>
            <a:endParaRPr lang="sr-Latn-BA" sz="1000" b="0" i="0" u="none" strike="noStrike" cap="none">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3233838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285750" y="576703"/>
            <a:ext cx="8229600" cy="914952"/>
          </a:xfrm>
          <a:prstGeom prst="rect">
            <a:avLst/>
          </a:prstGeom>
          <a:noFill/>
          <a:ln>
            <a:noFill/>
          </a:ln>
        </p:spPr>
        <p:txBody>
          <a:bodyPr lIns="91425" tIns="45700" rIns="91425" bIns="45700" anchor="ctr" anchorCtr="0">
            <a:noAutofit/>
          </a:bodyPr>
          <a:lstStyle/>
          <a:p>
            <a:pPr lvl="0" algn="r" rtl="1">
              <a:buSzPct val="25000"/>
            </a:pPr>
            <a:r>
              <a:rPr lang="ar-SA" sz="2800" dirty="0">
                <a:solidFill>
                  <a:srgbClr val="002060"/>
                </a:solidFill>
                <a:latin typeface="Book Antiqua"/>
                <a:ea typeface="Book Antiqua"/>
                <a:cs typeface="Book Antiqua"/>
                <a:sym typeface="Book Antiqua"/>
              </a:rPr>
              <a:t/>
            </a:r>
            <a:br>
              <a:rPr lang="ar-SA" sz="2800" dirty="0">
                <a:solidFill>
                  <a:srgbClr val="002060"/>
                </a:solidFill>
                <a:latin typeface="Book Antiqua"/>
                <a:ea typeface="Book Antiqua"/>
                <a:cs typeface="Book Antiqua"/>
                <a:sym typeface="Book Antiqua"/>
              </a:rPr>
            </a:br>
            <a:r>
              <a:rPr lang="ar-SA" sz="2800" dirty="0">
                <a:solidFill>
                  <a:srgbClr val="002060"/>
                </a:solidFill>
                <a:latin typeface="Book Antiqua"/>
                <a:ea typeface="Book Antiqua"/>
                <a:cs typeface="Book Antiqua"/>
                <a:sym typeface="Book Antiqua"/>
              </a:rPr>
              <a:t>مصادر البيانات </a:t>
            </a:r>
            <a:r>
              <a:rPr lang="ar-SA" sz="2800" dirty="0" smtClean="0">
                <a:solidFill>
                  <a:srgbClr val="002060"/>
                </a:solidFill>
                <a:latin typeface="Book Antiqua"/>
                <a:ea typeface="Book Antiqua"/>
                <a:cs typeface="Book Antiqua"/>
                <a:sym typeface="Book Antiqua"/>
              </a:rPr>
              <a:t>الوصفية الخارجية بصيغة </a:t>
            </a:r>
            <a:r>
              <a:rPr lang="it-IT" sz="2800" dirty="0">
                <a:solidFill>
                  <a:srgbClr val="002060"/>
                </a:solidFill>
                <a:latin typeface="Book Antiqua"/>
                <a:ea typeface="Book Antiqua"/>
                <a:cs typeface="Book Antiqua"/>
                <a:sym typeface="Book Antiqua"/>
              </a:rPr>
              <a:t>Scopus BibTeX</a:t>
            </a:r>
            <a:endParaRPr sz="2800" b="0" i="0" u="none" strike="noStrike" cap="none" dirty="0">
              <a:solidFill>
                <a:srgbClr val="002060"/>
              </a:solidFill>
              <a:latin typeface="Book Antiqua"/>
              <a:ea typeface="Book Antiqua"/>
              <a:cs typeface="Book Antiqua"/>
              <a:sym typeface="Book Antiqua"/>
            </a:endParaRPr>
          </a:p>
        </p:txBody>
      </p:sp>
      <p:sp>
        <p:nvSpPr>
          <p:cNvPr id="137" name="Shape 137"/>
          <p:cNvSpPr txBox="1">
            <a:spLocks noGrp="1"/>
          </p:cNvSpPr>
          <p:nvPr>
            <p:ph type="body" idx="1"/>
          </p:nvPr>
        </p:nvSpPr>
        <p:spPr>
          <a:xfrm>
            <a:off x="628650" y="1620077"/>
            <a:ext cx="7886700" cy="5118759"/>
          </a:xfrm>
          <a:prstGeom prst="rect">
            <a:avLst/>
          </a:prstGeom>
          <a:noFill/>
          <a:ln>
            <a:noFill/>
          </a:ln>
        </p:spPr>
        <p:txBody>
          <a:bodyPr lIns="91425" tIns="45700" rIns="91425" bIns="45700" anchor="t" anchorCtr="0">
            <a:noAutofit/>
          </a:bodyPr>
          <a:lstStyle/>
          <a:p>
            <a:pPr lvl="0" indent="-171450">
              <a:spcBef>
                <a:spcPts val="0"/>
              </a:spcBef>
              <a:buNone/>
            </a:pPr>
            <a:r>
              <a:rPr lang="en-US" sz="1600" dirty="0">
                <a:solidFill>
                  <a:srgbClr val="002060"/>
                </a:solidFill>
                <a:latin typeface="Book Antiqua"/>
              </a:rPr>
              <a:t>@article{ISAILOVIC20151,</a:t>
            </a:r>
          </a:p>
          <a:p>
            <a:pPr lvl="0" indent="-171450">
              <a:spcBef>
                <a:spcPts val="0"/>
              </a:spcBef>
              <a:buNone/>
            </a:pPr>
            <a:r>
              <a:rPr lang="en-US" sz="1600" dirty="0">
                <a:solidFill>
                  <a:srgbClr val="002060"/>
                </a:solidFill>
                <a:latin typeface="Book Antiqua"/>
              </a:rPr>
              <a:t>title = "Interleukin-17 and innate immunity in infections and chronic inflammation",</a:t>
            </a:r>
          </a:p>
          <a:p>
            <a:pPr lvl="0" indent="-171450">
              <a:spcBef>
                <a:spcPts val="0"/>
              </a:spcBef>
              <a:buNone/>
            </a:pPr>
            <a:r>
              <a:rPr lang="en-US" sz="1600" dirty="0">
                <a:solidFill>
                  <a:srgbClr val="002060"/>
                </a:solidFill>
                <a:latin typeface="Book Antiqua"/>
              </a:rPr>
              <a:t>journal = "Journal of Autoimmunity",</a:t>
            </a:r>
          </a:p>
          <a:p>
            <a:pPr lvl="0" indent="-171450">
              <a:spcBef>
                <a:spcPts val="0"/>
              </a:spcBef>
              <a:buNone/>
            </a:pPr>
            <a:r>
              <a:rPr lang="en-US" sz="1600" dirty="0">
                <a:solidFill>
                  <a:srgbClr val="002060"/>
                </a:solidFill>
                <a:latin typeface="Book Antiqua"/>
              </a:rPr>
              <a:t>volume = "60",</a:t>
            </a:r>
          </a:p>
          <a:p>
            <a:pPr lvl="0" indent="-171450">
              <a:spcBef>
                <a:spcPts val="0"/>
              </a:spcBef>
              <a:buNone/>
            </a:pPr>
            <a:r>
              <a:rPr lang="en-US" sz="1600" dirty="0">
                <a:solidFill>
                  <a:srgbClr val="002060"/>
                </a:solidFill>
                <a:latin typeface="Book Antiqua"/>
              </a:rPr>
              <a:t>number = "",</a:t>
            </a:r>
          </a:p>
          <a:p>
            <a:pPr lvl="0" indent="-171450">
              <a:spcBef>
                <a:spcPts val="0"/>
              </a:spcBef>
              <a:buNone/>
            </a:pPr>
            <a:r>
              <a:rPr lang="en-US" sz="1600" dirty="0">
                <a:solidFill>
                  <a:srgbClr val="002060"/>
                </a:solidFill>
                <a:latin typeface="Book Antiqua"/>
              </a:rPr>
              <a:t>pages = "1 - 11",</a:t>
            </a:r>
          </a:p>
          <a:p>
            <a:pPr lvl="0" indent="-171450">
              <a:spcBef>
                <a:spcPts val="0"/>
              </a:spcBef>
              <a:buNone/>
            </a:pPr>
            <a:r>
              <a:rPr lang="en-US" sz="1600" dirty="0">
                <a:solidFill>
                  <a:srgbClr val="002060"/>
                </a:solidFill>
                <a:latin typeface="Book Antiqua"/>
              </a:rPr>
              <a:t>year = "2015",</a:t>
            </a:r>
          </a:p>
          <a:p>
            <a:pPr lvl="0" indent="-171450">
              <a:spcBef>
                <a:spcPts val="0"/>
              </a:spcBef>
              <a:buNone/>
            </a:pPr>
            <a:r>
              <a:rPr lang="en-US" sz="1600" dirty="0">
                <a:solidFill>
                  <a:srgbClr val="002060"/>
                </a:solidFill>
                <a:latin typeface="Book Antiqua"/>
              </a:rPr>
              <a:t>note = "",</a:t>
            </a:r>
          </a:p>
          <a:p>
            <a:pPr lvl="0" indent="-171450">
              <a:spcBef>
                <a:spcPts val="0"/>
              </a:spcBef>
              <a:buNone/>
            </a:pPr>
            <a:r>
              <a:rPr lang="en-US" sz="1600" dirty="0" err="1">
                <a:solidFill>
                  <a:srgbClr val="002060"/>
                </a:solidFill>
                <a:latin typeface="Book Antiqua"/>
              </a:rPr>
              <a:t>issn</a:t>
            </a:r>
            <a:r>
              <a:rPr lang="en-US" sz="1600" dirty="0">
                <a:solidFill>
                  <a:srgbClr val="002060"/>
                </a:solidFill>
                <a:latin typeface="Book Antiqua"/>
              </a:rPr>
              <a:t> = "0896-8411",</a:t>
            </a:r>
          </a:p>
          <a:p>
            <a:pPr lvl="0" indent="-171450">
              <a:spcBef>
                <a:spcPts val="0"/>
              </a:spcBef>
              <a:buNone/>
            </a:pPr>
            <a:r>
              <a:rPr lang="en-US" sz="1600" dirty="0" err="1">
                <a:solidFill>
                  <a:srgbClr val="002060"/>
                </a:solidFill>
                <a:latin typeface="Book Antiqua"/>
              </a:rPr>
              <a:t>doi</a:t>
            </a:r>
            <a:r>
              <a:rPr lang="en-US" sz="1600" dirty="0">
                <a:solidFill>
                  <a:srgbClr val="002060"/>
                </a:solidFill>
                <a:latin typeface="Book Antiqua"/>
              </a:rPr>
              <a:t> = "http://dx.doi.org/10.1016/j.jaut.2015.04.006",</a:t>
            </a:r>
          </a:p>
          <a:p>
            <a:pPr lvl="0" indent="-171450">
              <a:spcBef>
                <a:spcPts val="0"/>
              </a:spcBef>
              <a:buNone/>
            </a:pPr>
            <a:r>
              <a:rPr lang="en-US" sz="1600" dirty="0" err="1">
                <a:solidFill>
                  <a:srgbClr val="002060"/>
                </a:solidFill>
                <a:latin typeface="Book Antiqua"/>
              </a:rPr>
              <a:t>url</a:t>
            </a:r>
            <a:r>
              <a:rPr lang="en-US" sz="1600" dirty="0">
                <a:solidFill>
                  <a:srgbClr val="002060"/>
                </a:solidFill>
                <a:latin typeface="Book Antiqua"/>
              </a:rPr>
              <a:t> = "http://www.sciencedirect.com/science/article/pii/S0896841115000591",</a:t>
            </a:r>
          </a:p>
          <a:p>
            <a:pPr lvl="0" indent="-171450">
              <a:spcBef>
                <a:spcPts val="0"/>
              </a:spcBef>
              <a:buNone/>
            </a:pPr>
            <a:r>
              <a:rPr lang="en-US" sz="1600" dirty="0">
                <a:solidFill>
                  <a:srgbClr val="002060"/>
                </a:solidFill>
                <a:latin typeface="Book Antiqua"/>
              </a:rPr>
              <a:t>author = "</a:t>
            </a:r>
            <a:r>
              <a:rPr lang="en-US" sz="1600" dirty="0" err="1">
                <a:solidFill>
                  <a:srgbClr val="002060"/>
                </a:solidFill>
                <a:latin typeface="Book Antiqua"/>
              </a:rPr>
              <a:t>Natasa</a:t>
            </a:r>
            <a:r>
              <a:rPr lang="en-US" sz="1600" dirty="0">
                <a:solidFill>
                  <a:srgbClr val="002060"/>
                </a:solidFill>
                <a:latin typeface="Book Antiqua"/>
              </a:rPr>
              <a:t> </a:t>
            </a:r>
            <a:r>
              <a:rPr lang="en-US" sz="1600" dirty="0" err="1">
                <a:solidFill>
                  <a:srgbClr val="002060"/>
                </a:solidFill>
                <a:latin typeface="Book Antiqua"/>
              </a:rPr>
              <a:t>Isailovic</a:t>
            </a:r>
            <a:r>
              <a:rPr lang="en-US" sz="1600" dirty="0">
                <a:solidFill>
                  <a:srgbClr val="002060"/>
                </a:solidFill>
                <a:latin typeface="Book Antiqua"/>
              </a:rPr>
              <a:t> and Kenji </a:t>
            </a:r>
            <a:r>
              <a:rPr lang="en-US" sz="1600" dirty="0" err="1">
                <a:solidFill>
                  <a:srgbClr val="002060"/>
                </a:solidFill>
                <a:latin typeface="Book Antiqua"/>
              </a:rPr>
              <a:t>Daigo</a:t>
            </a:r>
            <a:r>
              <a:rPr lang="en-US" sz="1600" dirty="0">
                <a:solidFill>
                  <a:srgbClr val="002060"/>
                </a:solidFill>
                <a:latin typeface="Book Antiqua"/>
              </a:rPr>
              <a:t> and Alberto </a:t>
            </a:r>
            <a:r>
              <a:rPr lang="en-US" sz="1600" dirty="0" err="1">
                <a:solidFill>
                  <a:srgbClr val="002060"/>
                </a:solidFill>
                <a:latin typeface="Book Antiqua"/>
              </a:rPr>
              <a:t>Mantovani</a:t>
            </a:r>
            <a:r>
              <a:rPr lang="en-US" sz="1600" dirty="0">
                <a:solidFill>
                  <a:srgbClr val="002060"/>
                </a:solidFill>
                <a:latin typeface="Book Antiqua"/>
              </a:rPr>
              <a:t> and Carlo </a:t>
            </a:r>
            <a:r>
              <a:rPr lang="en-US" sz="1600" dirty="0" err="1">
                <a:solidFill>
                  <a:srgbClr val="002060"/>
                </a:solidFill>
                <a:latin typeface="Book Antiqua"/>
              </a:rPr>
              <a:t>Selmi</a:t>
            </a:r>
            <a:r>
              <a:rPr lang="en-US" sz="1600" dirty="0">
                <a:solidFill>
                  <a:srgbClr val="002060"/>
                </a:solidFill>
                <a:latin typeface="Book Antiqua"/>
              </a:rPr>
              <a:t>",</a:t>
            </a:r>
          </a:p>
          <a:p>
            <a:pPr lvl="0" indent="-171450">
              <a:spcBef>
                <a:spcPts val="0"/>
              </a:spcBef>
              <a:buNone/>
            </a:pPr>
            <a:r>
              <a:rPr lang="en-US" sz="1600" dirty="0">
                <a:solidFill>
                  <a:srgbClr val="002060"/>
                </a:solidFill>
                <a:latin typeface="Book Antiqua"/>
              </a:rPr>
              <a:t>keywords = "Psoriasis",</a:t>
            </a:r>
          </a:p>
          <a:p>
            <a:pPr lvl="0" indent="-171450">
              <a:spcBef>
                <a:spcPts val="0"/>
              </a:spcBef>
              <a:buNone/>
            </a:pPr>
            <a:r>
              <a:rPr lang="en-US" sz="1600" dirty="0">
                <a:solidFill>
                  <a:srgbClr val="002060"/>
                </a:solidFill>
                <a:latin typeface="Book Antiqua"/>
              </a:rPr>
              <a:t>keywords = "Psoriatic arthritis",</a:t>
            </a:r>
          </a:p>
          <a:p>
            <a:pPr lvl="0" indent="-171450">
              <a:spcBef>
                <a:spcPts val="0"/>
              </a:spcBef>
              <a:buNone/>
            </a:pPr>
            <a:r>
              <a:rPr lang="en-US" sz="1600" dirty="0">
                <a:solidFill>
                  <a:srgbClr val="002060"/>
                </a:solidFill>
                <a:latin typeface="Book Antiqua"/>
              </a:rPr>
              <a:t>keywords = "Infection",</a:t>
            </a:r>
          </a:p>
          <a:p>
            <a:pPr lvl="0" indent="-171450">
              <a:spcBef>
                <a:spcPts val="0"/>
              </a:spcBef>
              <a:buNone/>
            </a:pPr>
            <a:r>
              <a:rPr lang="en-US" sz="1600" dirty="0">
                <a:solidFill>
                  <a:srgbClr val="002060"/>
                </a:solidFill>
                <a:latin typeface="Book Antiqua"/>
              </a:rPr>
              <a:t>keywords = “…",</a:t>
            </a:r>
          </a:p>
          <a:p>
            <a:pPr lvl="0" indent="-171450">
              <a:spcBef>
                <a:spcPts val="0"/>
              </a:spcBef>
              <a:buNone/>
            </a:pPr>
            <a:r>
              <a:rPr lang="en-US" sz="1600" dirty="0">
                <a:solidFill>
                  <a:srgbClr val="002060"/>
                </a:solidFill>
                <a:latin typeface="Book Antiqua"/>
              </a:rPr>
              <a:t>abstract = "Interleukin 17 (IL-17) includes several cytokines among which IL-17A is considered as one of the major pro-inflammatory cytokine …."</a:t>
            </a:r>
          </a:p>
          <a:p>
            <a:pPr lvl="0" indent="-171450">
              <a:spcBef>
                <a:spcPts val="0"/>
              </a:spcBef>
              <a:buNone/>
            </a:pPr>
            <a:endParaRPr lang="it-IT" sz="1400" b="0" i="0" u="none" strike="noStrike" cap="none" dirty="0">
              <a:solidFill>
                <a:srgbClr val="002060"/>
              </a:solidFill>
              <a:latin typeface="Book Antiqua"/>
              <a:ea typeface="Book Antiqua"/>
              <a:cs typeface="Book Antiqua"/>
              <a:sym typeface="Book Antiqua"/>
            </a:endParaRPr>
          </a:p>
        </p:txBody>
      </p:sp>
      <p:sp>
        <p:nvSpPr>
          <p:cNvPr id="138" name="Shape 138"/>
          <p:cNvSpPr txBox="1">
            <a:spLocks noGrp="1"/>
          </p:cNvSpPr>
          <p:nvPr>
            <p:ph type="sldNum" idx="12"/>
          </p:nvPr>
        </p:nvSpPr>
        <p:spPr>
          <a:xfrm>
            <a:off x="6457950" y="6373712"/>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1000" b="0" i="0" u="none" strike="noStrike" cap="none">
                <a:solidFill>
                  <a:srgbClr val="002060"/>
                </a:solidFill>
                <a:latin typeface="Calibri"/>
                <a:ea typeface="Calibri"/>
                <a:cs typeface="Calibri"/>
                <a:sym typeface="Calibri"/>
              </a:rPr>
              <a:t>15</a:t>
            </a:fld>
            <a:endParaRPr lang="sr-Latn-BA" sz="1000" b="0" i="0" u="none" strike="noStrike" cap="none">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2884956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830950"/>
            <a:ext cx="8229600" cy="572645"/>
          </a:xfrm>
          <a:prstGeom prst="rect">
            <a:avLst/>
          </a:prstGeom>
          <a:noFill/>
          <a:ln>
            <a:noFill/>
          </a:ln>
        </p:spPr>
        <p:txBody>
          <a:bodyPr lIns="91425" tIns="45700" rIns="91425" bIns="45700" anchor="ctr" anchorCtr="0">
            <a:noAutofit/>
          </a:bodyPr>
          <a:lstStyle/>
          <a:p>
            <a:pPr lvl="0" algn="r" rtl="1">
              <a:buSzPct val="25000"/>
            </a:pPr>
            <a:r>
              <a:rPr lang="ar-SA" sz="3200" dirty="0" smtClean="0">
                <a:solidFill>
                  <a:srgbClr val="002060"/>
                </a:solidFill>
                <a:latin typeface="Book Antiqua"/>
                <a:ea typeface="Book Antiqua"/>
                <a:cs typeface="Book Antiqua"/>
                <a:sym typeface="Book Antiqua"/>
              </a:rPr>
              <a:t>مصادر </a:t>
            </a:r>
            <a:r>
              <a:rPr lang="ar-SA" sz="3200" dirty="0">
                <a:solidFill>
                  <a:srgbClr val="002060"/>
                </a:solidFill>
                <a:latin typeface="Book Antiqua"/>
                <a:ea typeface="Book Antiqua"/>
                <a:cs typeface="Book Antiqua"/>
                <a:sym typeface="Book Antiqua"/>
              </a:rPr>
              <a:t>البيانات الوصفية الخارجية </a:t>
            </a:r>
            <a:r>
              <a:rPr lang="ar-SA" sz="3200" dirty="0" smtClean="0">
                <a:solidFill>
                  <a:srgbClr val="002060"/>
                </a:solidFill>
                <a:latin typeface="Book Antiqua"/>
                <a:ea typeface="Book Antiqua"/>
                <a:cs typeface="Book Antiqua"/>
                <a:sym typeface="Book Antiqua"/>
              </a:rPr>
              <a:t>بصيغة </a:t>
            </a:r>
            <a:r>
              <a:rPr lang="it-IT" sz="3200" dirty="0">
                <a:solidFill>
                  <a:srgbClr val="002060"/>
                </a:solidFill>
                <a:latin typeface="Book Antiqua"/>
                <a:ea typeface="Book Antiqua"/>
                <a:cs typeface="Book Antiqua"/>
                <a:sym typeface="Book Antiqua"/>
              </a:rPr>
              <a:t>Scopus XML</a:t>
            </a:r>
            <a:endParaRPr sz="3200" b="0" i="0" u="none" strike="noStrike" cap="none" dirty="0">
              <a:solidFill>
                <a:srgbClr val="002060"/>
              </a:solidFill>
              <a:latin typeface="Book Antiqua"/>
              <a:ea typeface="Book Antiqua"/>
              <a:cs typeface="Book Antiqua"/>
              <a:sym typeface="Book Antiqua"/>
            </a:endParaRPr>
          </a:p>
        </p:txBody>
      </p:sp>
      <p:sp>
        <p:nvSpPr>
          <p:cNvPr id="137" name="Shape 137"/>
          <p:cNvSpPr txBox="1">
            <a:spLocks noGrp="1"/>
          </p:cNvSpPr>
          <p:nvPr>
            <p:ph type="body" idx="1"/>
          </p:nvPr>
        </p:nvSpPr>
        <p:spPr>
          <a:xfrm>
            <a:off x="628650" y="1403595"/>
            <a:ext cx="7886700" cy="4772122"/>
          </a:xfrm>
          <a:prstGeom prst="rect">
            <a:avLst/>
          </a:prstGeom>
          <a:noFill/>
          <a:ln>
            <a:noFill/>
          </a:ln>
        </p:spPr>
        <p:txBody>
          <a:bodyPr lIns="91425" tIns="45700" rIns="91425" bIns="45700" anchor="t" anchorCtr="0">
            <a:noAutofit/>
          </a:bodyPr>
          <a:lstStyle/>
          <a:p>
            <a:pPr lvl="0" indent="-171450">
              <a:spcBef>
                <a:spcPts val="0"/>
              </a:spcBef>
              <a:buNone/>
            </a:pPr>
            <a:r>
              <a:rPr lang="it-IT" sz="1500" dirty="0">
                <a:solidFill>
                  <a:srgbClr val="002060"/>
                </a:solidFill>
                <a:latin typeface="Book Antiqua"/>
                <a:ea typeface="Book Antiqua"/>
                <a:cs typeface="Book Antiqua"/>
                <a:sym typeface="Book Antiqua"/>
              </a:rPr>
              <a:t>&lt;entry </a:t>
            </a:r>
            <a:r>
              <a:rPr lang="it-IT" sz="1500" dirty="0" err="1">
                <a:solidFill>
                  <a:srgbClr val="002060"/>
                </a:solidFill>
                <a:latin typeface="Book Antiqua"/>
                <a:ea typeface="Book Antiqua"/>
                <a:cs typeface="Book Antiqua"/>
                <a:sym typeface="Book Antiqua"/>
              </a:rPr>
              <a:t>key</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url</a:t>
            </a:r>
            <a:r>
              <a:rPr lang="it-IT" sz="1500" dirty="0">
                <a:solidFill>
                  <a:srgbClr val="002060"/>
                </a:solidFill>
                <a:latin typeface="Book Antiqua"/>
                <a:ea typeface="Book Antiqua"/>
                <a:cs typeface="Book Antiqua"/>
                <a:sym typeface="Book Antiqua"/>
              </a:rPr>
              <a:t>" </a:t>
            </a:r>
            <a:r>
              <a:rPr lang="it-IT" sz="1500" dirty="0" err="1">
                <a:solidFill>
                  <a:srgbClr val="002060"/>
                </a:solidFill>
                <a:latin typeface="Book Antiqua"/>
                <a:ea typeface="Book Antiqua"/>
                <a:cs typeface="Book Antiqua"/>
                <a:sym typeface="Book Antiqua"/>
              </a:rPr>
              <a:t>value</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url</a:t>
            </a:r>
            <a:r>
              <a:rPr lang="it-IT" sz="1500" dirty="0">
                <a:solidFill>
                  <a:srgbClr val="002060"/>
                </a:solidFill>
                <a:latin typeface="Book Antiqua"/>
                <a:ea typeface="Book Antiqua"/>
                <a:cs typeface="Book Antiqua"/>
                <a:sym typeface="Book Antiqua"/>
              </a:rPr>
              <a:t>" /&gt;</a:t>
            </a:r>
          </a:p>
          <a:p>
            <a:pPr lvl="0" indent="-171450">
              <a:spcBef>
                <a:spcPts val="0"/>
              </a:spcBef>
              <a:buNone/>
            </a:pPr>
            <a:r>
              <a:rPr lang="it-IT" sz="1500" dirty="0">
                <a:solidFill>
                  <a:srgbClr val="002060"/>
                </a:solidFill>
                <a:latin typeface="Book Antiqua"/>
                <a:ea typeface="Book Antiqua"/>
                <a:cs typeface="Book Antiqua"/>
                <a:sym typeface="Book Antiqua"/>
              </a:rPr>
              <a:t>                    &lt;entry </a:t>
            </a:r>
            <a:r>
              <a:rPr lang="it-IT" sz="1500" dirty="0" err="1">
                <a:solidFill>
                  <a:srgbClr val="002060"/>
                </a:solidFill>
                <a:latin typeface="Book Antiqua"/>
                <a:ea typeface="Book Antiqua"/>
                <a:cs typeface="Book Antiqua"/>
                <a:sym typeface="Book Antiqua"/>
              </a:rPr>
              <a:t>key</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eid</a:t>
            </a:r>
            <a:r>
              <a:rPr lang="it-IT" sz="1500" dirty="0">
                <a:solidFill>
                  <a:srgbClr val="002060"/>
                </a:solidFill>
                <a:latin typeface="Book Antiqua"/>
                <a:ea typeface="Book Antiqua"/>
                <a:cs typeface="Book Antiqua"/>
                <a:sym typeface="Book Antiqua"/>
              </a:rPr>
              <a:t>" </a:t>
            </a:r>
            <a:r>
              <a:rPr lang="it-IT" sz="1500" dirty="0" err="1">
                <a:solidFill>
                  <a:srgbClr val="002060"/>
                </a:solidFill>
                <a:latin typeface="Book Antiqua"/>
                <a:ea typeface="Book Antiqua"/>
                <a:cs typeface="Book Antiqua"/>
                <a:sym typeface="Book Antiqua"/>
              </a:rPr>
              <a:t>value</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eid</a:t>
            </a:r>
            <a:r>
              <a:rPr lang="it-IT" sz="1500" dirty="0">
                <a:solidFill>
                  <a:srgbClr val="002060"/>
                </a:solidFill>
                <a:latin typeface="Book Antiqua"/>
                <a:ea typeface="Book Antiqua"/>
                <a:cs typeface="Book Antiqua"/>
                <a:sym typeface="Book Antiqua"/>
              </a:rPr>
              <a:t>" /&gt;</a:t>
            </a:r>
          </a:p>
          <a:p>
            <a:pPr lvl="0" indent="-171450">
              <a:spcBef>
                <a:spcPts val="0"/>
              </a:spcBef>
              <a:buNone/>
            </a:pPr>
            <a:r>
              <a:rPr lang="it-IT" sz="1500" dirty="0">
                <a:solidFill>
                  <a:srgbClr val="002060"/>
                </a:solidFill>
                <a:latin typeface="Book Antiqua"/>
                <a:ea typeface="Book Antiqua"/>
                <a:cs typeface="Book Antiqua"/>
                <a:sym typeface="Book Antiqua"/>
              </a:rPr>
              <a:t>                    &lt;entry </a:t>
            </a:r>
            <a:r>
              <a:rPr lang="it-IT" sz="1500" dirty="0" err="1">
                <a:solidFill>
                  <a:srgbClr val="002060"/>
                </a:solidFill>
                <a:latin typeface="Book Antiqua"/>
                <a:ea typeface="Book Antiqua"/>
                <a:cs typeface="Book Antiqua"/>
                <a:sym typeface="Book Antiqua"/>
              </a:rPr>
              <a:t>key</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doi</a:t>
            </a:r>
            <a:r>
              <a:rPr lang="it-IT" sz="1500" dirty="0">
                <a:solidFill>
                  <a:srgbClr val="002060"/>
                </a:solidFill>
                <a:latin typeface="Book Antiqua"/>
                <a:ea typeface="Book Antiqua"/>
                <a:cs typeface="Book Antiqua"/>
                <a:sym typeface="Book Antiqua"/>
              </a:rPr>
              <a:t>" </a:t>
            </a:r>
            <a:r>
              <a:rPr lang="it-IT" sz="1500" dirty="0" err="1">
                <a:solidFill>
                  <a:srgbClr val="002060"/>
                </a:solidFill>
                <a:latin typeface="Book Antiqua"/>
                <a:ea typeface="Book Antiqua"/>
                <a:cs typeface="Book Antiqua"/>
                <a:sym typeface="Book Antiqua"/>
              </a:rPr>
              <a:t>value</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doi</a:t>
            </a:r>
            <a:r>
              <a:rPr lang="it-IT" sz="1500" dirty="0">
                <a:solidFill>
                  <a:srgbClr val="002060"/>
                </a:solidFill>
                <a:latin typeface="Book Antiqua"/>
                <a:ea typeface="Book Antiqua"/>
                <a:cs typeface="Book Antiqua"/>
                <a:sym typeface="Book Antiqua"/>
              </a:rPr>
              <a:t>" /&gt;</a:t>
            </a:r>
          </a:p>
          <a:p>
            <a:pPr lvl="0" indent="-171450">
              <a:spcBef>
                <a:spcPts val="0"/>
              </a:spcBef>
              <a:buNone/>
            </a:pPr>
            <a:r>
              <a:rPr lang="it-IT" sz="1500" dirty="0">
                <a:solidFill>
                  <a:srgbClr val="002060"/>
                </a:solidFill>
                <a:latin typeface="Book Antiqua"/>
                <a:ea typeface="Book Antiqua"/>
                <a:cs typeface="Book Antiqua"/>
                <a:sym typeface="Book Antiqua"/>
              </a:rPr>
              <a:t>                    &lt;entry </a:t>
            </a:r>
            <a:r>
              <a:rPr lang="it-IT" sz="1500" dirty="0" err="1">
                <a:solidFill>
                  <a:srgbClr val="002060"/>
                </a:solidFill>
                <a:latin typeface="Book Antiqua"/>
                <a:ea typeface="Book Antiqua"/>
                <a:cs typeface="Book Antiqua"/>
                <a:sym typeface="Book Antiqua"/>
              </a:rPr>
              <a:t>key</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pmid</a:t>
            </a:r>
            <a:r>
              <a:rPr lang="it-IT" sz="1500" dirty="0">
                <a:solidFill>
                  <a:srgbClr val="002060"/>
                </a:solidFill>
                <a:latin typeface="Book Antiqua"/>
                <a:ea typeface="Book Antiqua"/>
                <a:cs typeface="Book Antiqua"/>
                <a:sym typeface="Book Antiqua"/>
              </a:rPr>
              <a:t>" </a:t>
            </a:r>
            <a:r>
              <a:rPr lang="it-IT" sz="1500" dirty="0" err="1">
                <a:solidFill>
                  <a:srgbClr val="002060"/>
                </a:solidFill>
                <a:latin typeface="Book Antiqua"/>
                <a:ea typeface="Book Antiqua"/>
                <a:cs typeface="Book Antiqua"/>
                <a:sym typeface="Book Antiqua"/>
              </a:rPr>
              <a:t>value</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pubmedID</a:t>
            </a:r>
            <a:r>
              <a:rPr lang="it-IT" sz="1500" dirty="0">
                <a:solidFill>
                  <a:srgbClr val="002060"/>
                </a:solidFill>
                <a:latin typeface="Book Antiqua"/>
                <a:ea typeface="Book Antiqua"/>
                <a:cs typeface="Book Antiqua"/>
                <a:sym typeface="Book Antiqua"/>
              </a:rPr>
              <a:t>" /&gt;</a:t>
            </a:r>
          </a:p>
          <a:p>
            <a:pPr lvl="0" indent="-171450">
              <a:spcBef>
                <a:spcPts val="0"/>
              </a:spcBef>
              <a:buNone/>
            </a:pPr>
            <a:r>
              <a:rPr lang="it-IT" sz="1500" dirty="0">
                <a:solidFill>
                  <a:srgbClr val="002060"/>
                </a:solidFill>
                <a:latin typeface="Book Antiqua"/>
                <a:ea typeface="Book Antiqua"/>
                <a:cs typeface="Book Antiqua"/>
                <a:sym typeface="Book Antiqua"/>
              </a:rPr>
              <a:t>                    &lt;entry </a:t>
            </a:r>
            <a:r>
              <a:rPr lang="it-IT" sz="1500" dirty="0" err="1">
                <a:solidFill>
                  <a:srgbClr val="002060"/>
                </a:solidFill>
                <a:latin typeface="Book Antiqua"/>
                <a:ea typeface="Book Antiqua"/>
                <a:cs typeface="Book Antiqua"/>
                <a:sym typeface="Book Antiqua"/>
              </a:rPr>
              <a:t>key</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title</a:t>
            </a:r>
            <a:r>
              <a:rPr lang="it-IT" sz="1500" dirty="0">
                <a:solidFill>
                  <a:srgbClr val="002060"/>
                </a:solidFill>
                <a:latin typeface="Book Antiqua"/>
                <a:ea typeface="Book Antiqua"/>
                <a:cs typeface="Book Antiqua"/>
                <a:sym typeface="Book Antiqua"/>
              </a:rPr>
              <a:t>" </a:t>
            </a:r>
            <a:r>
              <a:rPr lang="it-IT" sz="1500" dirty="0" err="1">
                <a:solidFill>
                  <a:srgbClr val="002060"/>
                </a:solidFill>
                <a:latin typeface="Book Antiqua"/>
                <a:ea typeface="Book Antiqua"/>
                <a:cs typeface="Book Antiqua"/>
                <a:sym typeface="Book Antiqua"/>
              </a:rPr>
              <a:t>value</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title</a:t>
            </a:r>
            <a:r>
              <a:rPr lang="it-IT" sz="1500" dirty="0">
                <a:solidFill>
                  <a:srgbClr val="002060"/>
                </a:solidFill>
                <a:latin typeface="Book Antiqua"/>
                <a:ea typeface="Book Antiqua"/>
                <a:cs typeface="Book Antiqua"/>
                <a:sym typeface="Book Antiqua"/>
              </a:rPr>
              <a:t>" /&gt;</a:t>
            </a:r>
          </a:p>
          <a:p>
            <a:pPr lvl="0" indent="-171450">
              <a:spcBef>
                <a:spcPts val="0"/>
              </a:spcBef>
              <a:buNone/>
            </a:pPr>
            <a:r>
              <a:rPr lang="it-IT" sz="1500" dirty="0">
                <a:solidFill>
                  <a:srgbClr val="002060"/>
                </a:solidFill>
                <a:latin typeface="Book Antiqua"/>
                <a:ea typeface="Book Antiqua"/>
                <a:cs typeface="Book Antiqua"/>
                <a:sym typeface="Book Antiqua"/>
              </a:rPr>
              <a:t>                    &lt;entry </a:t>
            </a:r>
            <a:r>
              <a:rPr lang="it-IT" sz="1500" dirty="0" err="1">
                <a:solidFill>
                  <a:srgbClr val="002060"/>
                </a:solidFill>
                <a:latin typeface="Book Antiqua"/>
                <a:ea typeface="Book Antiqua"/>
                <a:cs typeface="Book Antiqua"/>
                <a:sym typeface="Book Antiqua"/>
              </a:rPr>
              <a:t>key</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itemType</a:t>
            </a:r>
            <a:r>
              <a:rPr lang="it-IT" sz="1500" dirty="0">
                <a:solidFill>
                  <a:srgbClr val="002060"/>
                </a:solidFill>
                <a:latin typeface="Book Antiqua"/>
                <a:ea typeface="Book Antiqua"/>
                <a:cs typeface="Book Antiqua"/>
                <a:sym typeface="Book Antiqua"/>
              </a:rPr>
              <a:t>" </a:t>
            </a:r>
            <a:r>
              <a:rPr lang="it-IT" sz="1500" dirty="0" err="1">
                <a:solidFill>
                  <a:srgbClr val="002060"/>
                </a:solidFill>
                <a:latin typeface="Book Antiqua"/>
                <a:ea typeface="Book Antiqua"/>
                <a:cs typeface="Book Antiqua"/>
                <a:sym typeface="Book Antiqua"/>
              </a:rPr>
              <a:t>value</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subtype</a:t>
            </a:r>
            <a:r>
              <a:rPr lang="it-IT" sz="1500" dirty="0">
                <a:solidFill>
                  <a:srgbClr val="002060"/>
                </a:solidFill>
                <a:latin typeface="Book Antiqua"/>
                <a:ea typeface="Book Antiqua"/>
                <a:cs typeface="Book Antiqua"/>
                <a:sym typeface="Book Antiqua"/>
              </a:rPr>
              <a:t>" /&gt;</a:t>
            </a:r>
          </a:p>
          <a:p>
            <a:pPr lvl="0" indent="-171450">
              <a:spcBef>
                <a:spcPts val="0"/>
              </a:spcBef>
              <a:buNone/>
            </a:pPr>
            <a:r>
              <a:rPr lang="it-IT" sz="1500" dirty="0">
                <a:solidFill>
                  <a:srgbClr val="002060"/>
                </a:solidFill>
                <a:latin typeface="Book Antiqua"/>
                <a:ea typeface="Book Antiqua"/>
                <a:cs typeface="Book Antiqua"/>
                <a:sym typeface="Book Antiqua"/>
              </a:rPr>
              <a:t>                    &lt;entry </a:t>
            </a:r>
            <a:r>
              <a:rPr lang="it-IT" sz="1500" dirty="0" err="1">
                <a:solidFill>
                  <a:srgbClr val="002060"/>
                </a:solidFill>
                <a:latin typeface="Book Antiqua"/>
                <a:ea typeface="Book Antiqua"/>
                <a:cs typeface="Book Antiqua"/>
                <a:sym typeface="Book Antiqua"/>
              </a:rPr>
              <a:t>key</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scopusType</a:t>
            </a:r>
            <a:r>
              <a:rPr lang="it-IT" sz="1500" dirty="0">
                <a:solidFill>
                  <a:srgbClr val="002060"/>
                </a:solidFill>
                <a:latin typeface="Book Antiqua"/>
                <a:ea typeface="Book Antiqua"/>
                <a:cs typeface="Book Antiqua"/>
                <a:sym typeface="Book Antiqua"/>
              </a:rPr>
              <a:t>" </a:t>
            </a:r>
            <a:r>
              <a:rPr lang="it-IT" sz="1500" dirty="0" err="1">
                <a:solidFill>
                  <a:srgbClr val="002060"/>
                </a:solidFill>
                <a:latin typeface="Book Antiqua"/>
                <a:ea typeface="Book Antiqua"/>
                <a:cs typeface="Book Antiqua"/>
                <a:sym typeface="Book Antiqua"/>
              </a:rPr>
              <a:t>value</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providerType</a:t>
            </a:r>
            <a:r>
              <a:rPr lang="it-IT" sz="1500" dirty="0">
                <a:solidFill>
                  <a:srgbClr val="002060"/>
                </a:solidFill>
                <a:latin typeface="Book Antiqua"/>
                <a:ea typeface="Book Antiqua"/>
                <a:cs typeface="Book Antiqua"/>
                <a:sym typeface="Book Antiqua"/>
              </a:rPr>
              <a:t>" /&gt;</a:t>
            </a:r>
          </a:p>
          <a:p>
            <a:pPr lvl="0" indent="-171450">
              <a:spcBef>
                <a:spcPts val="0"/>
              </a:spcBef>
              <a:buNone/>
            </a:pPr>
            <a:r>
              <a:rPr lang="it-IT" sz="1500" dirty="0">
                <a:solidFill>
                  <a:srgbClr val="002060"/>
                </a:solidFill>
                <a:latin typeface="Book Antiqua"/>
                <a:ea typeface="Book Antiqua"/>
                <a:cs typeface="Book Antiqua"/>
                <a:sym typeface="Book Antiqua"/>
              </a:rPr>
              <a:t>                    &lt;entry </a:t>
            </a:r>
            <a:r>
              <a:rPr lang="it-IT" sz="1500" dirty="0" err="1">
                <a:solidFill>
                  <a:srgbClr val="002060"/>
                </a:solidFill>
                <a:latin typeface="Book Antiqua"/>
                <a:ea typeface="Book Antiqua"/>
                <a:cs typeface="Book Antiqua"/>
                <a:sym typeface="Book Antiqua"/>
              </a:rPr>
              <a:t>key</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sourceTitle</a:t>
            </a:r>
            <a:r>
              <a:rPr lang="it-IT" sz="1500" dirty="0">
                <a:solidFill>
                  <a:srgbClr val="002060"/>
                </a:solidFill>
                <a:latin typeface="Book Antiqua"/>
                <a:ea typeface="Book Antiqua"/>
                <a:cs typeface="Book Antiqua"/>
                <a:sym typeface="Book Antiqua"/>
              </a:rPr>
              <a:t>" </a:t>
            </a:r>
            <a:r>
              <a:rPr lang="it-IT" sz="1500" dirty="0" err="1">
                <a:solidFill>
                  <a:srgbClr val="002060"/>
                </a:solidFill>
                <a:latin typeface="Book Antiqua"/>
                <a:ea typeface="Book Antiqua"/>
                <a:cs typeface="Book Antiqua"/>
                <a:sym typeface="Book Antiqua"/>
              </a:rPr>
              <a:t>value</a:t>
            </a:r>
            <a:r>
              <a:rPr lang="it-IT" sz="1500" dirty="0">
                <a:solidFill>
                  <a:srgbClr val="002060"/>
                </a:solidFill>
                <a:latin typeface="Book Antiqua"/>
                <a:ea typeface="Book Antiqua"/>
                <a:cs typeface="Book Antiqua"/>
                <a:sym typeface="Book Antiqua"/>
              </a:rPr>
              <a:t>="journal" /&gt;</a:t>
            </a:r>
          </a:p>
          <a:p>
            <a:pPr lvl="0" indent="-171450">
              <a:spcBef>
                <a:spcPts val="0"/>
              </a:spcBef>
              <a:buNone/>
            </a:pPr>
            <a:r>
              <a:rPr lang="it-IT" sz="1500" dirty="0">
                <a:solidFill>
                  <a:srgbClr val="002060"/>
                </a:solidFill>
                <a:latin typeface="Book Antiqua"/>
                <a:ea typeface="Book Antiqua"/>
                <a:cs typeface="Book Antiqua"/>
                <a:sym typeface="Book Antiqua"/>
              </a:rPr>
              <a:t>                    &lt;entry </a:t>
            </a:r>
            <a:r>
              <a:rPr lang="it-IT" sz="1500" dirty="0" err="1">
                <a:solidFill>
                  <a:srgbClr val="002060"/>
                </a:solidFill>
                <a:latin typeface="Book Antiqua"/>
                <a:ea typeface="Book Antiqua"/>
                <a:cs typeface="Book Antiqua"/>
                <a:sym typeface="Book Antiqua"/>
              </a:rPr>
              <a:t>key</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isbn</a:t>
            </a:r>
            <a:r>
              <a:rPr lang="it-IT" sz="1500" dirty="0">
                <a:solidFill>
                  <a:srgbClr val="002060"/>
                </a:solidFill>
                <a:latin typeface="Book Antiqua"/>
                <a:ea typeface="Book Antiqua"/>
                <a:cs typeface="Book Antiqua"/>
                <a:sym typeface="Book Antiqua"/>
              </a:rPr>
              <a:t>" </a:t>
            </a:r>
            <a:r>
              <a:rPr lang="it-IT" sz="1500" dirty="0" err="1">
                <a:solidFill>
                  <a:srgbClr val="002060"/>
                </a:solidFill>
                <a:latin typeface="Book Antiqua"/>
                <a:ea typeface="Book Antiqua"/>
                <a:cs typeface="Book Antiqua"/>
                <a:sym typeface="Book Antiqua"/>
              </a:rPr>
              <a:t>value</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pisbn</a:t>
            </a:r>
            <a:r>
              <a:rPr lang="it-IT" sz="1500" dirty="0">
                <a:solidFill>
                  <a:srgbClr val="002060"/>
                </a:solidFill>
                <a:latin typeface="Book Antiqua"/>
                <a:ea typeface="Book Antiqua"/>
                <a:cs typeface="Book Antiqua"/>
                <a:sym typeface="Book Antiqua"/>
              </a:rPr>
              <a:t>" /&gt;</a:t>
            </a:r>
          </a:p>
          <a:p>
            <a:pPr lvl="0" indent="-171450">
              <a:spcBef>
                <a:spcPts val="0"/>
              </a:spcBef>
              <a:buNone/>
            </a:pPr>
            <a:r>
              <a:rPr lang="it-IT" sz="1500" dirty="0">
                <a:solidFill>
                  <a:srgbClr val="002060"/>
                </a:solidFill>
                <a:latin typeface="Book Antiqua"/>
                <a:ea typeface="Book Antiqua"/>
                <a:cs typeface="Book Antiqua"/>
                <a:sym typeface="Book Antiqua"/>
              </a:rPr>
              <a:t>                    &lt;entry </a:t>
            </a:r>
            <a:r>
              <a:rPr lang="it-IT" sz="1500" dirty="0" err="1">
                <a:solidFill>
                  <a:srgbClr val="002060"/>
                </a:solidFill>
                <a:latin typeface="Book Antiqua"/>
                <a:ea typeface="Book Antiqua"/>
                <a:cs typeface="Book Antiqua"/>
                <a:sym typeface="Book Antiqua"/>
              </a:rPr>
              <a:t>key</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issn</a:t>
            </a:r>
            <a:r>
              <a:rPr lang="it-IT" sz="1500" dirty="0">
                <a:solidFill>
                  <a:srgbClr val="002060"/>
                </a:solidFill>
                <a:latin typeface="Book Antiqua"/>
                <a:ea typeface="Book Antiqua"/>
                <a:cs typeface="Book Antiqua"/>
                <a:sym typeface="Book Antiqua"/>
              </a:rPr>
              <a:t>" </a:t>
            </a:r>
            <a:r>
              <a:rPr lang="it-IT" sz="1500" dirty="0" err="1">
                <a:solidFill>
                  <a:srgbClr val="002060"/>
                </a:solidFill>
                <a:latin typeface="Book Antiqua"/>
                <a:ea typeface="Book Antiqua"/>
                <a:cs typeface="Book Antiqua"/>
                <a:sym typeface="Book Antiqua"/>
              </a:rPr>
              <a:t>value</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jissn</a:t>
            </a:r>
            <a:r>
              <a:rPr lang="it-IT" sz="1500" dirty="0">
                <a:solidFill>
                  <a:srgbClr val="002060"/>
                </a:solidFill>
                <a:latin typeface="Book Antiqua"/>
                <a:ea typeface="Book Antiqua"/>
                <a:cs typeface="Book Antiqua"/>
                <a:sym typeface="Book Antiqua"/>
              </a:rPr>
              <a:t>" /&gt;</a:t>
            </a:r>
          </a:p>
          <a:p>
            <a:pPr lvl="0" indent="-171450">
              <a:spcBef>
                <a:spcPts val="0"/>
              </a:spcBef>
              <a:buNone/>
            </a:pPr>
            <a:r>
              <a:rPr lang="it-IT" sz="1500" dirty="0">
                <a:solidFill>
                  <a:srgbClr val="002060"/>
                </a:solidFill>
                <a:latin typeface="Book Antiqua"/>
                <a:ea typeface="Book Antiqua"/>
                <a:cs typeface="Book Antiqua"/>
                <a:sym typeface="Book Antiqua"/>
              </a:rPr>
              <a:t>                    &lt;entry </a:t>
            </a:r>
            <a:r>
              <a:rPr lang="it-IT" sz="1500" dirty="0" err="1">
                <a:solidFill>
                  <a:srgbClr val="002060"/>
                </a:solidFill>
                <a:latin typeface="Book Antiqua"/>
                <a:ea typeface="Book Antiqua"/>
                <a:cs typeface="Book Antiqua"/>
                <a:sym typeface="Book Antiqua"/>
              </a:rPr>
              <a:t>key</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eissn</a:t>
            </a:r>
            <a:r>
              <a:rPr lang="it-IT" sz="1500" dirty="0">
                <a:solidFill>
                  <a:srgbClr val="002060"/>
                </a:solidFill>
                <a:latin typeface="Book Antiqua"/>
                <a:ea typeface="Book Antiqua"/>
                <a:cs typeface="Book Antiqua"/>
                <a:sym typeface="Book Antiqua"/>
              </a:rPr>
              <a:t>" </a:t>
            </a:r>
            <a:r>
              <a:rPr lang="it-IT" sz="1500" dirty="0" err="1">
                <a:solidFill>
                  <a:srgbClr val="002060"/>
                </a:solidFill>
                <a:latin typeface="Book Antiqua"/>
                <a:ea typeface="Book Antiqua"/>
                <a:cs typeface="Book Antiqua"/>
                <a:sym typeface="Book Antiqua"/>
              </a:rPr>
              <a:t>value</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eissn</a:t>
            </a:r>
            <a:r>
              <a:rPr lang="it-IT" sz="1500" dirty="0">
                <a:solidFill>
                  <a:srgbClr val="002060"/>
                </a:solidFill>
                <a:latin typeface="Book Antiqua"/>
                <a:ea typeface="Book Antiqua"/>
                <a:cs typeface="Book Antiqua"/>
                <a:sym typeface="Book Antiqua"/>
              </a:rPr>
              <a:t>" /&gt;</a:t>
            </a:r>
          </a:p>
          <a:p>
            <a:pPr lvl="0" indent="-171450">
              <a:spcBef>
                <a:spcPts val="0"/>
              </a:spcBef>
              <a:buNone/>
            </a:pPr>
            <a:r>
              <a:rPr lang="it-IT" sz="1500" dirty="0">
                <a:solidFill>
                  <a:srgbClr val="002060"/>
                </a:solidFill>
                <a:latin typeface="Book Antiqua"/>
                <a:ea typeface="Book Antiqua"/>
                <a:cs typeface="Book Antiqua"/>
                <a:sym typeface="Book Antiqua"/>
              </a:rPr>
              <a:t>                    &lt;entry </a:t>
            </a:r>
            <a:r>
              <a:rPr lang="it-IT" sz="1500" dirty="0" err="1">
                <a:solidFill>
                  <a:srgbClr val="002060"/>
                </a:solidFill>
                <a:latin typeface="Book Antiqua"/>
                <a:ea typeface="Book Antiqua"/>
                <a:cs typeface="Book Antiqua"/>
                <a:sym typeface="Book Antiqua"/>
              </a:rPr>
              <a:t>key</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issued</a:t>
            </a:r>
            <a:r>
              <a:rPr lang="it-IT" sz="1500" dirty="0">
                <a:solidFill>
                  <a:srgbClr val="002060"/>
                </a:solidFill>
                <a:latin typeface="Book Antiqua"/>
                <a:ea typeface="Book Antiqua"/>
                <a:cs typeface="Book Antiqua"/>
                <a:sym typeface="Book Antiqua"/>
              </a:rPr>
              <a:t>" </a:t>
            </a:r>
            <a:r>
              <a:rPr lang="it-IT" sz="1500" dirty="0" err="1">
                <a:solidFill>
                  <a:srgbClr val="002060"/>
                </a:solidFill>
                <a:latin typeface="Book Antiqua"/>
                <a:ea typeface="Book Antiqua"/>
                <a:cs typeface="Book Antiqua"/>
                <a:sym typeface="Book Antiqua"/>
              </a:rPr>
              <a:t>value</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issued</a:t>
            </a:r>
            <a:r>
              <a:rPr lang="it-IT" sz="1500" dirty="0">
                <a:solidFill>
                  <a:srgbClr val="002060"/>
                </a:solidFill>
                <a:latin typeface="Book Antiqua"/>
                <a:ea typeface="Book Antiqua"/>
                <a:cs typeface="Book Antiqua"/>
                <a:sym typeface="Book Antiqua"/>
              </a:rPr>
              <a:t>" /&gt;</a:t>
            </a:r>
          </a:p>
          <a:p>
            <a:pPr lvl="0" indent="-171450">
              <a:spcBef>
                <a:spcPts val="0"/>
              </a:spcBef>
              <a:buNone/>
            </a:pPr>
            <a:r>
              <a:rPr lang="it-IT" sz="1500" dirty="0">
                <a:solidFill>
                  <a:srgbClr val="002060"/>
                </a:solidFill>
                <a:latin typeface="Book Antiqua"/>
                <a:ea typeface="Book Antiqua"/>
                <a:cs typeface="Book Antiqua"/>
                <a:sym typeface="Book Antiqua"/>
              </a:rPr>
              <a:t>                    &lt;entry </a:t>
            </a:r>
            <a:r>
              <a:rPr lang="it-IT" sz="1500" dirty="0" err="1">
                <a:solidFill>
                  <a:srgbClr val="002060"/>
                </a:solidFill>
                <a:latin typeface="Book Antiqua"/>
                <a:ea typeface="Book Antiqua"/>
                <a:cs typeface="Book Antiqua"/>
                <a:sym typeface="Book Antiqua"/>
              </a:rPr>
              <a:t>key</a:t>
            </a:r>
            <a:r>
              <a:rPr lang="it-IT" sz="1500" dirty="0">
                <a:solidFill>
                  <a:srgbClr val="002060"/>
                </a:solidFill>
                <a:latin typeface="Book Antiqua"/>
                <a:ea typeface="Book Antiqua"/>
                <a:cs typeface="Book Antiqua"/>
                <a:sym typeface="Book Antiqua"/>
              </a:rPr>
              <a:t>="volume" </a:t>
            </a:r>
            <a:r>
              <a:rPr lang="it-IT" sz="1500" dirty="0" err="1">
                <a:solidFill>
                  <a:srgbClr val="002060"/>
                </a:solidFill>
                <a:latin typeface="Book Antiqua"/>
                <a:ea typeface="Book Antiqua"/>
                <a:cs typeface="Book Antiqua"/>
                <a:sym typeface="Book Antiqua"/>
              </a:rPr>
              <a:t>value</a:t>
            </a:r>
            <a:r>
              <a:rPr lang="it-IT" sz="1500" dirty="0">
                <a:solidFill>
                  <a:srgbClr val="002060"/>
                </a:solidFill>
                <a:latin typeface="Book Antiqua"/>
                <a:ea typeface="Book Antiqua"/>
                <a:cs typeface="Book Antiqua"/>
                <a:sym typeface="Book Antiqua"/>
              </a:rPr>
              <a:t>="volume" /&gt;</a:t>
            </a:r>
          </a:p>
          <a:p>
            <a:pPr lvl="0" indent="-171450">
              <a:spcBef>
                <a:spcPts val="0"/>
              </a:spcBef>
              <a:buNone/>
            </a:pPr>
            <a:r>
              <a:rPr lang="it-IT" sz="1500" dirty="0">
                <a:solidFill>
                  <a:srgbClr val="002060"/>
                </a:solidFill>
                <a:latin typeface="Book Antiqua"/>
                <a:ea typeface="Book Antiqua"/>
                <a:cs typeface="Book Antiqua"/>
                <a:sym typeface="Book Antiqua"/>
              </a:rPr>
              <a:t>                    &lt;entry </a:t>
            </a:r>
            <a:r>
              <a:rPr lang="it-IT" sz="1500" dirty="0" err="1">
                <a:solidFill>
                  <a:srgbClr val="002060"/>
                </a:solidFill>
                <a:latin typeface="Book Antiqua"/>
                <a:ea typeface="Book Antiqua"/>
                <a:cs typeface="Book Antiqua"/>
                <a:sym typeface="Book Antiqua"/>
              </a:rPr>
              <a:t>key</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issue</a:t>
            </a:r>
            <a:r>
              <a:rPr lang="it-IT" sz="1500" dirty="0">
                <a:solidFill>
                  <a:srgbClr val="002060"/>
                </a:solidFill>
                <a:latin typeface="Book Antiqua"/>
                <a:ea typeface="Book Antiqua"/>
                <a:cs typeface="Book Antiqua"/>
                <a:sym typeface="Book Antiqua"/>
              </a:rPr>
              <a:t>" </a:t>
            </a:r>
            <a:r>
              <a:rPr lang="it-IT" sz="1500" dirty="0" err="1">
                <a:solidFill>
                  <a:srgbClr val="002060"/>
                </a:solidFill>
                <a:latin typeface="Book Antiqua"/>
                <a:ea typeface="Book Antiqua"/>
                <a:cs typeface="Book Antiqua"/>
                <a:sym typeface="Book Antiqua"/>
              </a:rPr>
              <a:t>value</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issue</a:t>
            </a:r>
            <a:r>
              <a:rPr lang="it-IT" sz="1500" dirty="0">
                <a:solidFill>
                  <a:srgbClr val="002060"/>
                </a:solidFill>
                <a:latin typeface="Book Antiqua"/>
                <a:ea typeface="Book Antiqua"/>
                <a:cs typeface="Book Antiqua"/>
                <a:sym typeface="Book Antiqua"/>
              </a:rPr>
              <a:t>" /&gt;</a:t>
            </a:r>
          </a:p>
          <a:p>
            <a:pPr lvl="0" indent="-171450">
              <a:spcBef>
                <a:spcPts val="0"/>
              </a:spcBef>
              <a:buNone/>
            </a:pPr>
            <a:r>
              <a:rPr lang="it-IT" sz="1500" dirty="0">
                <a:solidFill>
                  <a:srgbClr val="002060"/>
                </a:solidFill>
                <a:latin typeface="Book Antiqua"/>
                <a:ea typeface="Book Antiqua"/>
                <a:cs typeface="Book Antiqua"/>
                <a:sym typeface="Book Antiqua"/>
              </a:rPr>
              <a:t>                    &lt;entry </a:t>
            </a:r>
            <a:r>
              <a:rPr lang="it-IT" sz="1500" dirty="0" err="1">
                <a:solidFill>
                  <a:srgbClr val="002060"/>
                </a:solidFill>
                <a:latin typeface="Book Antiqua"/>
                <a:ea typeface="Book Antiqua"/>
                <a:cs typeface="Book Antiqua"/>
                <a:sym typeface="Book Antiqua"/>
              </a:rPr>
              <a:t>key</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spage</a:t>
            </a:r>
            <a:r>
              <a:rPr lang="it-IT" sz="1500" dirty="0">
                <a:solidFill>
                  <a:srgbClr val="002060"/>
                </a:solidFill>
                <a:latin typeface="Book Antiqua"/>
                <a:ea typeface="Book Antiqua"/>
                <a:cs typeface="Book Antiqua"/>
                <a:sym typeface="Book Antiqua"/>
              </a:rPr>
              <a:t>" </a:t>
            </a:r>
            <a:r>
              <a:rPr lang="it-IT" sz="1500" dirty="0" err="1">
                <a:solidFill>
                  <a:srgbClr val="002060"/>
                </a:solidFill>
                <a:latin typeface="Book Antiqua"/>
                <a:ea typeface="Book Antiqua"/>
                <a:cs typeface="Book Antiqua"/>
                <a:sym typeface="Book Antiqua"/>
              </a:rPr>
              <a:t>value</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firstpage</a:t>
            </a:r>
            <a:r>
              <a:rPr lang="it-IT" sz="1500" dirty="0">
                <a:solidFill>
                  <a:srgbClr val="002060"/>
                </a:solidFill>
                <a:latin typeface="Book Antiqua"/>
                <a:ea typeface="Book Antiqua"/>
                <a:cs typeface="Book Antiqua"/>
                <a:sym typeface="Book Antiqua"/>
              </a:rPr>
              <a:t>" /&gt;</a:t>
            </a:r>
          </a:p>
          <a:p>
            <a:pPr lvl="0" indent="-171450">
              <a:spcBef>
                <a:spcPts val="0"/>
              </a:spcBef>
              <a:buNone/>
            </a:pPr>
            <a:r>
              <a:rPr lang="it-IT" sz="1500" dirty="0">
                <a:solidFill>
                  <a:srgbClr val="002060"/>
                </a:solidFill>
                <a:latin typeface="Book Antiqua"/>
                <a:ea typeface="Book Antiqua"/>
                <a:cs typeface="Book Antiqua"/>
                <a:sym typeface="Book Antiqua"/>
              </a:rPr>
              <a:t>                    &lt;entry </a:t>
            </a:r>
            <a:r>
              <a:rPr lang="it-IT" sz="1500" dirty="0" err="1">
                <a:solidFill>
                  <a:srgbClr val="002060"/>
                </a:solidFill>
                <a:latin typeface="Book Antiqua"/>
                <a:ea typeface="Book Antiqua"/>
                <a:cs typeface="Book Antiqua"/>
                <a:sym typeface="Book Antiqua"/>
              </a:rPr>
              <a:t>key</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epage</a:t>
            </a:r>
            <a:r>
              <a:rPr lang="it-IT" sz="1500" dirty="0">
                <a:solidFill>
                  <a:srgbClr val="002060"/>
                </a:solidFill>
                <a:latin typeface="Book Antiqua"/>
                <a:ea typeface="Book Antiqua"/>
                <a:cs typeface="Book Antiqua"/>
                <a:sym typeface="Book Antiqua"/>
              </a:rPr>
              <a:t>" </a:t>
            </a:r>
            <a:r>
              <a:rPr lang="it-IT" sz="1500" dirty="0" err="1">
                <a:solidFill>
                  <a:srgbClr val="002060"/>
                </a:solidFill>
                <a:latin typeface="Book Antiqua"/>
                <a:ea typeface="Book Antiqua"/>
                <a:cs typeface="Book Antiqua"/>
                <a:sym typeface="Book Antiqua"/>
              </a:rPr>
              <a:t>value</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lastpage</a:t>
            </a:r>
            <a:r>
              <a:rPr lang="it-IT" sz="1500" dirty="0">
                <a:solidFill>
                  <a:srgbClr val="002060"/>
                </a:solidFill>
                <a:latin typeface="Book Antiqua"/>
                <a:ea typeface="Book Antiqua"/>
                <a:cs typeface="Book Antiqua"/>
                <a:sym typeface="Book Antiqua"/>
              </a:rPr>
              <a:t>" /&gt;</a:t>
            </a:r>
          </a:p>
          <a:p>
            <a:pPr lvl="0" indent="-171450">
              <a:spcBef>
                <a:spcPts val="0"/>
              </a:spcBef>
              <a:buNone/>
            </a:pPr>
            <a:r>
              <a:rPr lang="it-IT" sz="1500" dirty="0">
                <a:solidFill>
                  <a:srgbClr val="002060"/>
                </a:solidFill>
                <a:latin typeface="Book Antiqua"/>
                <a:ea typeface="Book Antiqua"/>
                <a:cs typeface="Book Antiqua"/>
                <a:sym typeface="Book Antiqua"/>
              </a:rPr>
              <a:t>                    &lt;entry </a:t>
            </a:r>
            <a:r>
              <a:rPr lang="it-IT" sz="1500" dirty="0" err="1">
                <a:solidFill>
                  <a:srgbClr val="002060"/>
                </a:solidFill>
                <a:latin typeface="Book Antiqua"/>
                <a:ea typeface="Book Antiqua"/>
                <a:cs typeface="Book Antiqua"/>
                <a:sym typeface="Book Antiqua"/>
              </a:rPr>
              <a:t>key</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description</a:t>
            </a:r>
            <a:r>
              <a:rPr lang="it-IT" sz="1500" dirty="0">
                <a:solidFill>
                  <a:srgbClr val="002060"/>
                </a:solidFill>
                <a:latin typeface="Book Antiqua"/>
                <a:ea typeface="Book Antiqua"/>
                <a:cs typeface="Book Antiqua"/>
                <a:sym typeface="Book Antiqua"/>
              </a:rPr>
              <a:t>" </a:t>
            </a:r>
            <a:r>
              <a:rPr lang="it-IT" sz="1500" dirty="0" err="1">
                <a:solidFill>
                  <a:srgbClr val="002060"/>
                </a:solidFill>
                <a:latin typeface="Book Antiqua"/>
                <a:ea typeface="Book Antiqua"/>
                <a:cs typeface="Book Antiqua"/>
                <a:sym typeface="Book Antiqua"/>
              </a:rPr>
              <a:t>value</a:t>
            </a:r>
            <a:r>
              <a:rPr lang="it-IT" sz="1500" dirty="0">
                <a:solidFill>
                  <a:srgbClr val="002060"/>
                </a:solidFill>
                <a:latin typeface="Book Antiqua"/>
                <a:ea typeface="Book Antiqua"/>
                <a:cs typeface="Book Antiqua"/>
                <a:sym typeface="Book Antiqua"/>
              </a:rPr>
              <a:t>="abstract" /&gt;</a:t>
            </a:r>
          </a:p>
          <a:p>
            <a:pPr lvl="0" indent="-171450">
              <a:spcBef>
                <a:spcPts val="0"/>
              </a:spcBef>
              <a:buNone/>
            </a:pPr>
            <a:r>
              <a:rPr lang="it-IT" sz="1500" dirty="0">
                <a:solidFill>
                  <a:srgbClr val="002060"/>
                </a:solidFill>
                <a:latin typeface="Book Antiqua"/>
                <a:ea typeface="Book Antiqua"/>
                <a:cs typeface="Book Antiqua"/>
                <a:sym typeface="Book Antiqua"/>
              </a:rPr>
              <a:t>                    &lt;entry </a:t>
            </a:r>
            <a:r>
              <a:rPr lang="it-IT" sz="1500" dirty="0" err="1">
                <a:solidFill>
                  <a:srgbClr val="002060"/>
                </a:solidFill>
                <a:latin typeface="Book Antiqua"/>
                <a:ea typeface="Book Antiqua"/>
                <a:cs typeface="Book Antiqua"/>
                <a:sym typeface="Book Antiqua"/>
              </a:rPr>
              <a:t>key</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scopusKeywords</a:t>
            </a:r>
            <a:r>
              <a:rPr lang="it-IT" sz="1500" dirty="0">
                <a:solidFill>
                  <a:srgbClr val="002060"/>
                </a:solidFill>
                <a:latin typeface="Book Antiqua"/>
                <a:ea typeface="Book Antiqua"/>
                <a:cs typeface="Book Antiqua"/>
                <a:sym typeface="Book Antiqua"/>
              </a:rPr>
              <a:t>" </a:t>
            </a:r>
            <a:r>
              <a:rPr lang="it-IT" sz="1500" dirty="0" err="1">
                <a:solidFill>
                  <a:srgbClr val="002060"/>
                </a:solidFill>
                <a:latin typeface="Book Antiqua"/>
                <a:ea typeface="Book Antiqua"/>
                <a:cs typeface="Book Antiqua"/>
                <a:sym typeface="Book Antiqua"/>
              </a:rPr>
              <a:t>value</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keywords</a:t>
            </a:r>
            <a:r>
              <a:rPr lang="it-IT" sz="1500" dirty="0">
                <a:solidFill>
                  <a:srgbClr val="002060"/>
                </a:solidFill>
                <a:latin typeface="Book Antiqua"/>
                <a:ea typeface="Book Antiqua"/>
                <a:cs typeface="Book Antiqua"/>
                <a:sym typeface="Book Antiqua"/>
              </a:rPr>
              <a:t>" /&gt;</a:t>
            </a:r>
          </a:p>
          <a:p>
            <a:pPr lvl="0" indent="-171450">
              <a:spcBef>
                <a:spcPts val="0"/>
              </a:spcBef>
              <a:buNone/>
            </a:pPr>
            <a:r>
              <a:rPr lang="it-IT" sz="1500" dirty="0">
                <a:solidFill>
                  <a:srgbClr val="002060"/>
                </a:solidFill>
                <a:latin typeface="Book Antiqua"/>
                <a:ea typeface="Book Antiqua"/>
                <a:cs typeface="Book Antiqua"/>
                <a:sym typeface="Book Antiqua"/>
              </a:rPr>
              <a:t>                    &lt;entry </a:t>
            </a:r>
            <a:r>
              <a:rPr lang="it-IT" sz="1500" dirty="0" err="1">
                <a:solidFill>
                  <a:srgbClr val="002060"/>
                </a:solidFill>
                <a:latin typeface="Book Antiqua"/>
                <a:ea typeface="Book Antiqua"/>
                <a:cs typeface="Book Antiqua"/>
                <a:sym typeface="Book Antiqua"/>
              </a:rPr>
              <a:t>key</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articlenumber</a:t>
            </a:r>
            <a:r>
              <a:rPr lang="it-IT" sz="1500" dirty="0">
                <a:solidFill>
                  <a:srgbClr val="002060"/>
                </a:solidFill>
                <a:latin typeface="Book Antiqua"/>
                <a:ea typeface="Book Antiqua"/>
                <a:cs typeface="Book Antiqua"/>
                <a:sym typeface="Book Antiqua"/>
              </a:rPr>
              <a:t>" </a:t>
            </a:r>
            <a:r>
              <a:rPr lang="it-IT" sz="1500" dirty="0" err="1">
                <a:solidFill>
                  <a:srgbClr val="002060"/>
                </a:solidFill>
                <a:latin typeface="Book Antiqua"/>
                <a:ea typeface="Book Antiqua"/>
                <a:cs typeface="Book Antiqua"/>
                <a:sym typeface="Book Antiqua"/>
              </a:rPr>
              <a:t>value</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articlenumber</a:t>
            </a:r>
            <a:r>
              <a:rPr lang="it-IT" sz="1500" dirty="0">
                <a:solidFill>
                  <a:srgbClr val="002060"/>
                </a:solidFill>
                <a:latin typeface="Book Antiqua"/>
                <a:ea typeface="Book Antiqua"/>
                <a:cs typeface="Book Antiqua"/>
                <a:sym typeface="Book Antiqua"/>
              </a:rPr>
              <a:t>" /&gt;                    </a:t>
            </a:r>
          </a:p>
          <a:p>
            <a:pPr lvl="0" indent="-171450">
              <a:spcBef>
                <a:spcPts val="0"/>
              </a:spcBef>
              <a:buNone/>
            </a:pPr>
            <a:r>
              <a:rPr lang="it-IT" sz="1500" dirty="0">
                <a:solidFill>
                  <a:srgbClr val="002060"/>
                </a:solidFill>
                <a:latin typeface="Book Antiqua"/>
                <a:ea typeface="Book Antiqua"/>
                <a:cs typeface="Book Antiqua"/>
                <a:sym typeface="Book Antiqua"/>
              </a:rPr>
              <a:t>                    &lt;entry </a:t>
            </a:r>
            <a:r>
              <a:rPr lang="it-IT" sz="1500" dirty="0" err="1">
                <a:solidFill>
                  <a:srgbClr val="002060"/>
                </a:solidFill>
                <a:latin typeface="Book Antiqua"/>
                <a:ea typeface="Book Antiqua"/>
                <a:cs typeface="Book Antiqua"/>
                <a:sym typeface="Book Antiqua"/>
              </a:rPr>
              <a:t>key</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authors</a:t>
            </a:r>
            <a:r>
              <a:rPr lang="it-IT" sz="1500" dirty="0">
                <a:solidFill>
                  <a:srgbClr val="002060"/>
                </a:solidFill>
                <a:latin typeface="Book Antiqua"/>
                <a:ea typeface="Book Antiqua"/>
                <a:cs typeface="Book Antiqua"/>
                <a:sym typeface="Book Antiqua"/>
              </a:rPr>
              <a:t>" </a:t>
            </a:r>
            <a:r>
              <a:rPr lang="it-IT" sz="1500" dirty="0" err="1">
                <a:solidFill>
                  <a:srgbClr val="002060"/>
                </a:solidFill>
                <a:latin typeface="Book Antiqua"/>
                <a:ea typeface="Book Antiqua"/>
                <a:cs typeface="Book Antiqua"/>
                <a:sym typeface="Book Antiqua"/>
              </a:rPr>
              <a:t>value</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authors</a:t>
            </a:r>
            <a:r>
              <a:rPr lang="it-IT" sz="1500" dirty="0">
                <a:solidFill>
                  <a:srgbClr val="002060"/>
                </a:solidFill>
                <a:latin typeface="Book Antiqua"/>
                <a:ea typeface="Book Antiqua"/>
                <a:cs typeface="Book Antiqua"/>
                <a:sym typeface="Book Antiqua"/>
              </a:rPr>
              <a:t>" /&gt;</a:t>
            </a:r>
          </a:p>
          <a:p>
            <a:pPr lvl="0" indent="-171450">
              <a:spcBef>
                <a:spcPts val="0"/>
              </a:spcBef>
              <a:buNone/>
            </a:pPr>
            <a:r>
              <a:rPr lang="it-IT" sz="1500" dirty="0">
                <a:solidFill>
                  <a:srgbClr val="002060"/>
                </a:solidFill>
                <a:latin typeface="Book Antiqua"/>
                <a:ea typeface="Book Antiqua"/>
                <a:cs typeface="Book Antiqua"/>
                <a:sym typeface="Book Antiqua"/>
              </a:rPr>
              <a:t>     &lt;entry </a:t>
            </a:r>
            <a:r>
              <a:rPr lang="it-IT" sz="1500" dirty="0" err="1">
                <a:solidFill>
                  <a:srgbClr val="002060"/>
                </a:solidFill>
                <a:latin typeface="Book Antiqua"/>
                <a:ea typeface="Book Antiqua"/>
                <a:cs typeface="Book Antiqua"/>
                <a:sym typeface="Book Antiqua"/>
              </a:rPr>
              <a:t>key</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authorUrl</a:t>
            </a:r>
            <a:r>
              <a:rPr lang="it-IT" sz="1500" dirty="0">
                <a:solidFill>
                  <a:srgbClr val="002060"/>
                </a:solidFill>
                <a:latin typeface="Book Antiqua"/>
                <a:ea typeface="Book Antiqua"/>
                <a:cs typeface="Book Antiqua"/>
                <a:sym typeface="Book Antiqua"/>
              </a:rPr>
              <a:t>" </a:t>
            </a:r>
            <a:r>
              <a:rPr lang="it-IT" sz="1500" dirty="0" err="1">
                <a:solidFill>
                  <a:srgbClr val="002060"/>
                </a:solidFill>
                <a:latin typeface="Book Antiqua"/>
                <a:ea typeface="Book Antiqua"/>
                <a:cs typeface="Book Antiqua"/>
                <a:sym typeface="Book Antiqua"/>
              </a:rPr>
              <a:t>value</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authorUrl</a:t>
            </a:r>
            <a:r>
              <a:rPr lang="it-IT" sz="1500" dirty="0">
                <a:solidFill>
                  <a:srgbClr val="002060"/>
                </a:solidFill>
                <a:latin typeface="Book Antiqua"/>
                <a:ea typeface="Book Antiqua"/>
                <a:cs typeface="Book Antiqua"/>
                <a:sym typeface="Book Antiqua"/>
              </a:rPr>
              <a:t>" /&gt;</a:t>
            </a:r>
          </a:p>
          <a:p>
            <a:pPr lvl="0" indent="-171450">
              <a:spcBef>
                <a:spcPts val="0"/>
              </a:spcBef>
              <a:buNone/>
            </a:pPr>
            <a:r>
              <a:rPr lang="it-IT" sz="1500" dirty="0">
                <a:solidFill>
                  <a:srgbClr val="002060"/>
                </a:solidFill>
                <a:latin typeface="Book Antiqua"/>
                <a:ea typeface="Book Antiqua"/>
                <a:cs typeface="Book Antiqua"/>
                <a:sym typeface="Book Antiqua"/>
              </a:rPr>
              <a:t>     &lt;entry </a:t>
            </a:r>
            <a:r>
              <a:rPr lang="it-IT" sz="1500" dirty="0" err="1">
                <a:solidFill>
                  <a:srgbClr val="002060"/>
                </a:solidFill>
                <a:latin typeface="Book Antiqua"/>
                <a:ea typeface="Book Antiqua"/>
                <a:cs typeface="Book Antiqua"/>
                <a:sym typeface="Book Antiqua"/>
              </a:rPr>
              <a:t>key</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authorScopusid</a:t>
            </a:r>
            <a:r>
              <a:rPr lang="it-IT" sz="1500" dirty="0">
                <a:solidFill>
                  <a:srgbClr val="002060"/>
                </a:solidFill>
                <a:latin typeface="Book Antiqua"/>
                <a:ea typeface="Book Antiqua"/>
                <a:cs typeface="Book Antiqua"/>
                <a:sym typeface="Book Antiqua"/>
              </a:rPr>
              <a:t>" </a:t>
            </a:r>
            <a:r>
              <a:rPr lang="it-IT" sz="1500" dirty="0" err="1">
                <a:solidFill>
                  <a:srgbClr val="002060"/>
                </a:solidFill>
                <a:latin typeface="Book Antiqua"/>
                <a:ea typeface="Book Antiqua"/>
                <a:cs typeface="Book Antiqua"/>
                <a:sym typeface="Book Antiqua"/>
              </a:rPr>
              <a:t>value</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authorScopusID</a:t>
            </a:r>
            <a:r>
              <a:rPr lang="it-IT" sz="1500" dirty="0">
                <a:solidFill>
                  <a:srgbClr val="002060"/>
                </a:solidFill>
                <a:latin typeface="Book Antiqua"/>
                <a:ea typeface="Book Antiqua"/>
                <a:cs typeface="Book Antiqua"/>
                <a:sym typeface="Book Antiqua"/>
              </a:rPr>
              <a:t>" /&gt;</a:t>
            </a:r>
          </a:p>
          <a:p>
            <a:pPr lvl="0" indent="-171450">
              <a:spcBef>
                <a:spcPts val="0"/>
              </a:spcBef>
              <a:buNone/>
            </a:pPr>
            <a:r>
              <a:rPr lang="it-IT" sz="1500" dirty="0">
                <a:solidFill>
                  <a:srgbClr val="002060"/>
                </a:solidFill>
                <a:latin typeface="Book Antiqua"/>
                <a:ea typeface="Book Antiqua"/>
                <a:cs typeface="Book Antiqua"/>
                <a:sym typeface="Book Antiqua"/>
              </a:rPr>
              <a:t>     &lt;entry </a:t>
            </a:r>
            <a:r>
              <a:rPr lang="it-IT" sz="1500" dirty="0" err="1">
                <a:solidFill>
                  <a:srgbClr val="002060"/>
                </a:solidFill>
                <a:latin typeface="Book Antiqua"/>
                <a:ea typeface="Book Antiqua"/>
                <a:cs typeface="Book Antiqua"/>
                <a:sym typeface="Book Antiqua"/>
              </a:rPr>
              <a:t>key</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orcid</a:t>
            </a:r>
            <a:r>
              <a:rPr lang="it-IT" sz="1500" dirty="0">
                <a:solidFill>
                  <a:srgbClr val="002060"/>
                </a:solidFill>
                <a:latin typeface="Book Antiqua"/>
                <a:ea typeface="Book Antiqua"/>
                <a:cs typeface="Book Antiqua"/>
                <a:sym typeface="Book Antiqua"/>
              </a:rPr>
              <a:t>" </a:t>
            </a:r>
            <a:r>
              <a:rPr lang="it-IT" sz="1500" dirty="0" err="1">
                <a:solidFill>
                  <a:srgbClr val="002060"/>
                </a:solidFill>
                <a:latin typeface="Book Antiqua"/>
                <a:ea typeface="Book Antiqua"/>
                <a:cs typeface="Book Antiqua"/>
                <a:sym typeface="Book Antiqua"/>
              </a:rPr>
              <a:t>value</a:t>
            </a:r>
            <a:r>
              <a:rPr lang="it-IT" sz="1500" dirty="0">
                <a:solidFill>
                  <a:srgbClr val="002060"/>
                </a:solidFill>
                <a:latin typeface="Book Antiqua"/>
                <a:ea typeface="Book Antiqua"/>
                <a:cs typeface="Book Antiqua"/>
                <a:sym typeface="Book Antiqua"/>
              </a:rPr>
              <a:t>="</a:t>
            </a:r>
            <a:r>
              <a:rPr lang="it-IT" sz="1500" dirty="0" err="1">
                <a:solidFill>
                  <a:srgbClr val="002060"/>
                </a:solidFill>
                <a:latin typeface="Book Antiqua"/>
                <a:ea typeface="Book Antiqua"/>
                <a:cs typeface="Book Antiqua"/>
                <a:sym typeface="Book Antiqua"/>
              </a:rPr>
              <a:t>orcid</a:t>
            </a:r>
            <a:r>
              <a:rPr lang="it-IT" sz="1500" dirty="0">
                <a:solidFill>
                  <a:srgbClr val="002060"/>
                </a:solidFill>
                <a:latin typeface="Book Antiqua"/>
                <a:ea typeface="Book Antiqua"/>
                <a:cs typeface="Book Antiqua"/>
                <a:sym typeface="Book Antiqua"/>
              </a:rPr>
              <a:t>" /&gt;</a:t>
            </a:r>
            <a:endParaRPr lang="it-IT" sz="1500" b="0" i="0" u="none" strike="noStrike" cap="none" dirty="0">
              <a:solidFill>
                <a:srgbClr val="002060"/>
              </a:solidFill>
              <a:latin typeface="Book Antiqua"/>
              <a:ea typeface="Book Antiqua"/>
              <a:cs typeface="Book Antiqua"/>
              <a:sym typeface="Book Antiqua"/>
            </a:endParaRPr>
          </a:p>
        </p:txBody>
      </p:sp>
      <p:sp>
        <p:nvSpPr>
          <p:cNvPr id="138" name="Shape 138"/>
          <p:cNvSpPr txBox="1">
            <a:spLocks noGrp="1"/>
          </p:cNvSpPr>
          <p:nvPr>
            <p:ph type="sldNum" idx="12"/>
          </p:nvPr>
        </p:nvSpPr>
        <p:spPr>
          <a:xfrm>
            <a:off x="6457950" y="6373712"/>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1000" b="0" i="0" u="none" strike="noStrike" cap="none">
                <a:solidFill>
                  <a:srgbClr val="002060"/>
                </a:solidFill>
                <a:latin typeface="Calibri"/>
                <a:ea typeface="Calibri"/>
                <a:cs typeface="Calibri"/>
                <a:sym typeface="Calibri"/>
              </a:rPr>
              <a:t>16</a:t>
            </a:fld>
            <a:endParaRPr lang="sr-Latn-BA" sz="1000" b="0" i="0" u="none" strike="noStrike" cap="none">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1865234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285750" y="1062699"/>
            <a:ext cx="8229600" cy="578045"/>
          </a:xfrm>
          <a:prstGeom prst="rect">
            <a:avLst/>
          </a:prstGeom>
          <a:noFill/>
          <a:ln>
            <a:noFill/>
          </a:ln>
        </p:spPr>
        <p:txBody>
          <a:bodyPr lIns="91425" tIns="45700" rIns="91425" bIns="45700" anchor="ctr" anchorCtr="0">
            <a:noAutofit/>
          </a:bodyPr>
          <a:lstStyle/>
          <a:p>
            <a:pPr lvl="0" algn="r" rtl="1">
              <a:buSzPct val="25000"/>
            </a:pPr>
            <a:r>
              <a:rPr lang="ar-SA" sz="2800" b="0" i="0" u="none" strike="noStrike" cap="none" dirty="0" smtClean="0">
                <a:solidFill>
                  <a:srgbClr val="002060"/>
                </a:solidFill>
                <a:latin typeface="Book Antiqua"/>
                <a:ea typeface="Book Antiqua"/>
                <a:cs typeface="Book Antiqua"/>
                <a:sym typeface="Book Antiqua"/>
              </a:rPr>
              <a:t/>
            </a:r>
            <a:br>
              <a:rPr lang="ar-SA" sz="2800" b="0" i="0" u="none" strike="noStrike" cap="none" dirty="0" smtClean="0">
                <a:solidFill>
                  <a:srgbClr val="002060"/>
                </a:solidFill>
                <a:latin typeface="Book Antiqua"/>
                <a:ea typeface="Book Antiqua"/>
                <a:cs typeface="Book Antiqua"/>
                <a:sym typeface="Book Antiqua"/>
              </a:rPr>
            </a:br>
            <a:r>
              <a:rPr lang="ar-SA" sz="2800" dirty="0">
                <a:solidFill>
                  <a:srgbClr val="002060"/>
                </a:solidFill>
                <a:latin typeface="Book Antiqua"/>
                <a:ea typeface="Book Antiqua"/>
                <a:cs typeface="Book Antiqua"/>
                <a:sym typeface="Book Antiqua"/>
              </a:rPr>
              <a:t/>
            </a:r>
            <a:br>
              <a:rPr lang="ar-SA" sz="2800" dirty="0">
                <a:solidFill>
                  <a:srgbClr val="002060"/>
                </a:solidFill>
                <a:latin typeface="Book Antiqua"/>
                <a:ea typeface="Book Antiqua"/>
                <a:cs typeface="Book Antiqua"/>
                <a:sym typeface="Book Antiqua"/>
              </a:rPr>
            </a:br>
            <a:r>
              <a:rPr lang="ar-SA" sz="2800" dirty="0" smtClean="0">
                <a:solidFill>
                  <a:srgbClr val="002060"/>
                </a:solidFill>
                <a:latin typeface="Book Antiqua"/>
                <a:ea typeface="Book Antiqua"/>
                <a:cs typeface="Book Antiqua"/>
                <a:sym typeface="Book Antiqua"/>
              </a:rPr>
              <a:t>مصادر </a:t>
            </a:r>
            <a:r>
              <a:rPr lang="ar-SA" sz="2800" dirty="0">
                <a:solidFill>
                  <a:srgbClr val="002060"/>
                </a:solidFill>
                <a:latin typeface="Book Antiqua"/>
                <a:ea typeface="Book Antiqua"/>
                <a:cs typeface="Book Antiqua"/>
                <a:sym typeface="Book Antiqua"/>
              </a:rPr>
              <a:t>البيانات الوصفية الخارجية </a:t>
            </a:r>
            <a:r>
              <a:rPr lang="ar-SA" sz="2800" dirty="0" smtClean="0">
                <a:solidFill>
                  <a:srgbClr val="002060"/>
                </a:solidFill>
                <a:latin typeface="Book Antiqua"/>
                <a:ea typeface="Book Antiqua"/>
                <a:cs typeface="Book Antiqua"/>
                <a:sym typeface="Book Antiqua"/>
              </a:rPr>
              <a:t>بصيغة</a:t>
            </a:r>
            <a:r>
              <a:rPr lang="it-IT" sz="2800" dirty="0" smtClean="0">
                <a:solidFill>
                  <a:srgbClr val="002060"/>
                </a:solidFill>
                <a:latin typeface="Book Antiqua"/>
                <a:ea typeface="Book Antiqua"/>
                <a:cs typeface="Book Antiqua"/>
                <a:sym typeface="Book Antiqua"/>
              </a:rPr>
              <a:t> </a:t>
            </a:r>
            <a:r>
              <a:rPr lang="it-IT" sz="2800" dirty="0">
                <a:solidFill>
                  <a:srgbClr val="002060"/>
                </a:solidFill>
                <a:latin typeface="Book Antiqua"/>
                <a:ea typeface="Book Antiqua"/>
                <a:cs typeface="Book Antiqua"/>
                <a:sym typeface="Book Antiqua"/>
              </a:rPr>
              <a:t>PubMed XML</a:t>
            </a:r>
            <a:r>
              <a:rPr lang="ar-SA" sz="2800" dirty="0">
                <a:solidFill>
                  <a:srgbClr val="002060"/>
                </a:solidFill>
                <a:latin typeface="Book Antiqua"/>
                <a:ea typeface="Book Antiqua"/>
                <a:cs typeface="Book Antiqua"/>
                <a:sym typeface="Book Antiqua"/>
              </a:rPr>
              <a:t/>
            </a:r>
            <a:br>
              <a:rPr lang="ar-SA" sz="2800" dirty="0">
                <a:solidFill>
                  <a:srgbClr val="002060"/>
                </a:solidFill>
                <a:latin typeface="Book Antiqua"/>
                <a:ea typeface="Book Antiqua"/>
                <a:cs typeface="Book Antiqua"/>
                <a:sym typeface="Book Antiqua"/>
              </a:rPr>
            </a:br>
            <a:r>
              <a:rPr lang="ar-SA" sz="2800" b="0" i="0" u="none" strike="noStrike" cap="none" dirty="0" smtClean="0">
                <a:solidFill>
                  <a:srgbClr val="002060"/>
                </a:solidFill>
                <a:latin typeface="Book Antiqua"/>
                <a:ea typeface="Book Antiqua"/>
                <a:cs typeface="Book Antiqua"/>
                <a:sym typeface="Book Antiqua"/>
              </a:rPr>
              <a:t/>
            </a:r>
            <a:br>
              <a:rPr lang="ar-SA" sz="2800" b="0" i="0" u="none" strike="noStrike" cap="none" dirty="0" smtClean="0">
                <a:solidFill>
                  <a:srgbClr val="002060"/>
                </a:solidFill>
                <a:latin typeface="Book Antiqua"/>
                <a:ea typeface="Book Antiqua"/>
                <a:cs typeface="Book Antiqua"/>
                <a:sym typeface="Book Antiqua"/>
              </a:rPr>
            </a:br>
            <a:endParaRPr sz="2800" b="0" i="0" u="none" strike="noStrike" cap="none" dirty="0">
              <a:solidFill>
                <a:srgbClr val="002060"/>
              </a:solidFill>
              <a:latin typeface="Book Antiqua"/>
              <a:ea typeface="Book Antiqua"/>
              <a:cs typeface="Book Antiqua"/>
              <a:sym typeface="Book Antiqua"/>
            </a:endParaRPr>
          </a:p>
        </p:txBody>
      </p:sp>
      <p:sp>
        <p:nvSpPr>
          <p:cNvPr id="137" name="Shape 137"/>
          <p:cNvSpPr txBox="1">
            <a:spLocks noGrp="1"/>
          </p:cNvSpPr>
          <p:nvPr>
            <p:ph type="body" idx="1"/>
          </p:nvPr>
        </p:nvSpPr>
        <p:spPr>
          <a:xfrm>
            <a:off x="628650" y="1838739"/>
            <a:ext cx="7886700" cy="4336978"/>
          </a:xfrm>
          <a:prstGeom prst="rect">
            <a:avLst/>
          </a:prstGeom>
          <a:noFill/>
          <a:ln>
            <a:noFill/>
          </a:ln>
        </p:spPr>
        <p:txBody>
          <a:bodyPr lIns="91425" tIns="45700" rIns="91425" bIns="45700" anchor="t" anchorCtr="0">
            <a:noAutofit/>
          </a:bodyPr>
          <a:lstStyle/>
          <a:p>
            <a:pPr lvl="0" indent="-171450">
              <a:spcBef>
                <a:spcPts val="0"/>
              </a:spcBef>
              <a:buNone/>
            </a:pPr>
            <a:r>
              <a:rPr lang="it-IT" sz="2000" dirty="0">
                <a:solidFill>
                  <a:srgbClr val="002060"/>
                </a:solidFill>
                <a:latin typeface="Book Antiqua"/>
                <a:ea typeface="Book Antiqua"/>
                <a:cs typeface="Book Antiqua"/>
                <a:sym typeface="Book Antiqua"/>
                <a:hlinkClick r:id="rId3"/>
              </a:rPr>
              <a:t>https://www.ncbi.nlm.nih.gov/pubmed/25998834?report=xml&amp;format=text</a:t>
            </a:r>
            <a:endParaRPr lang="it-IT" sz="2000" dirty="0">
              <a:solidFill>
                <a:srgbClr val="002060"/>
              </a:solidFill>
              <a:latin typeface="Book Antiqua"/>
              <a:ea typeface="Book Antiqua"/>
              <a:cs typeface="Book Antiqua"/>
              <a:sym typeface="Book Antiqua"/>
            </a:endParaRPr>
          </a:p>
          <a:p>
            <a:pPr lvl="0" indent="-171450">
              <a:spcBef>
                <a:spcPts val="0"/>
              </a:spcBef>
              <a:buNone/>
            </a:pPr>
            <a:r>
              <a:rPr lang="it-IT" sz="2000" dirty="0" err="1">
                <a:solidFill>
                  <a:srgbClr val="002060"/>
                </a:solidFill>
                <a:latin typeface="Book Antiqua"/>
                <a:ea typeface="Book Antiqua"/>
                <a:cs typeface="Book Antiqua"/>
                <a:sym typeface="Book Antiqua"/>
              </a:rPr>
              <a:t>PubmedArticle</a:t>
            </a:r>
            <a:r>
              <a:rPr lang="it-IT" sz="2000" dirty="0">
                <a:solidFill>
                  <a:srgbClr val="002060"/>
                </a:solidFill>
                <a:latin typeface="Book Antiqua"/>
                <a:ea typeface="Book Antiqua"/>
                <a:cs typeface="Book Antiqua"/>
                <a:sym typeface="Book Antiqua"/>
              </a:rPr>
              <a:t>, PMID</a:t>
            </a:r>
          </a:p>
          <a:p>
            <a:pPr lvl="0" indent="-171450">
              <a:spcBef>
                <a:spcPts val="0"/>
              </a:spcBef>
              <a:buNone/>
            </a:pPr>
            <a:r>
              <a:rPr lang="it-IT" sz="2000" dirty="0">
                <a:solidFill>
                  <a:srgbClr val="002060"/>
                </a:solidFill>
                <a:latin typeface="Book Antiqua"/>
                <a:ea typeface="Book Antiqua"/>
                <a:cs typeface="Book Antiqua"/>
                <a:sym typeface="Book Antiqua"/>
              </a:rPr>
              <a:t>Date </a:t>
            </a:r>
            <a:r>
              <a:rPr lang="it-IT" sz="2000" dirty="0" err="1">
                <a:solidFill>
                  <a:srgbClr val="002060"/>
                </a:solidFill>
                <a:latin typeface="Book Antiqua"/>
                <a:ea typeface="Book Antiqua"/>
                <a:cs typeface="Book Antiqua"/>
                <a:sym typeface="Book Antiqua"/>
              </a:rPr>
              <a:t>Created</a:t>
            </a:r>
            <a:r>
              <a:rPr lang="it-IT" sz="2000" dirty="0">
                <a:solidFill>
                  <a:srgbClr val="002060"/>
                </a:solidFill>
                <a:latin typeface="Book Antiqua"/>
                <a:ea typeface="Book Antiqua"/>
                <a:cs typeface="Book Antiqua"/>
                <a:sym typeface="Book Antiqua"/>
              </a:rPr>
              <a:t>, </a:t>
            </a:r>
            <a:r>
              <a:rPr lang="it-IT" sz="2000" dirty="0" err="1">
                <a:solidFill>
                  <a:srgbClr val="002060"/>
                </a:solidFill>
                <a:latin typeface="Book Antiqua"/>
                <a:ea typeface="Book Antiqua"/>
                <a:cs typeface="Book Antiqua"/>
                <a:sym typeface="Book Antiqua"/>
              </a:rPr>
              <a:t>Completed</a:t>
            </a:r>
            <a:r>
              <a:rPr lang="it-IT" sz="2000" dirty="0">
                <a:solidFill>
                  <a:srgbClr val="002060"/>
                </a:solidFill>
                <a:latin typeface="Book Antiqua"/>
                <a:ea typeface="Book Antiqua"/>
                <a:cs typeface="Book Antiqua"/>
                <a:sym typeface="Book Antiqua"/>
              </a:rPr>
              <a:t>, </a:t>
            </a:r>
            <a:r>
              <a:rPr lang="it-IT" sz="2000" dirty="0" err="1">
                <a:solidFill>
                  <a:srgbClr val="002060"/>
                </a:solidFill>
                <a:latin typeface="Book Antiqua"/>
                <a:ea typeface="Book Antiqua"/>
                <a:cs typeface="Book Antiqua"/>
                <a:sym typeface="Book Antiqua"/>
              </a:rPr>
              <a:t>Revised</a:t>
            </a:r>
            <a:r>
              <a:rPr lang="it-IT" sz="2000" dirty="0">
                <a:solidFill>
                  <a:srgbClr val="002060"/>
                </a:solidFill>
                <a:latin typeface="Book Antiqua"/>
                <a:ea typeface="Book Antiqua"/>
                <a:cs typeface="Book Antiqua"/>
                <a:sym typeface="Book Antiqua"/>
              </a:rPr>
              <a:t> </a:t>
            </a:r>
          </a:p>
          <a:p>
            <a:pPr lvl="0" indent="-171450">
              <a:spcBef>
                <a:spcPts val="0"/>
              </a:spcBef>
              <a:buNone/>
            </a:pPr>
            <a:r>
              <a:rPr lang="it-IT" sz="2000" dirty="0">
                <a:solidFill>
                  <a:srgbClr val="002060"/>
                </a:solidFill>
                <a:latin typeface="Book Antiqua"/>
                <a:ea typeface="Book Antiqua"/>
                <a:cs typeface="Book Antiqua"/>
                <a:sym typeface="Book Antiqua"/>
              </a:rPr>
              <a:t>Journal, </a:t>
            </a:r>
            <a:r>
              <a:rPr lang="it-IT" sz="2000" dirty="0" err="1">
                <a:solidFill>
                  <a:srgbClr val="002060"/>
                </a:solidFill>
                <a:latin typeface="Book Antiqua"/>
                <a:ea typeface="Book Antiqua"/>
                <a:cs typeface="Book Antiqua"/>
                <a:sym typeface="Book Antiqua"/>
              </a:rPr>
              <a:t>ISSN,Issue</a:t>
            </a:r>
            <a:r>
              <a:rPr lang="it-IT" sz="2000" dirty="0">
                <a:solidFill>
                  <a:srgbClr val="002060"/>
                </a:solidFill>
                <a:latin typeface="Book Antiqua"/>
                <a:ea typeface="Book Antiqua"/>
                <a:cs typeface="Book Antiqua"/>
                <a:sym typeface="Book Antiqua"/>
              </a:rPr>
              <a:t>, Volume, </a:t>
            </a:r>
            <a:r>
              <a:rPr lang="it-IT" sz="2000" dirty="0" err="1">
                <a:solidFill>
                  <a:srgbClr val="002060"/>
                </a:solidFill>
                <a:latin typeface="Book Antiqua"/>
                <a:ea typeface="Book Antiqua"/>
                <a:cs typeface="Book Antiqua"/>
                <a:sym typeface="Book Antiqua"/>
              </a:rPr>
              <a:t>PubDate</a:t>
            </a:r>
            <a:r>
              <a:rPr lang="it-IT" sz="2000" dirty="0">
                <a:solidFill>
                  <a:srgbClr val="002060"/>
                </a:solidFill>
                <a:latin typeface="Book Antiqua"/>
                <a:ea typeface="Book Antiqua"/>
                <a:cs typeface="Book Antiqua"/>
                <a:sym typeface="Book Antiqua"/>
              </a:rPr>
              <a:t>, Title, ISO </a:t>
            </a:r>
            <a:r>
              <a:rPr lang="it-IT" sz="2000" dirty="0" err="1">
                <a:solidFill>
                  <a:srgbClr val="002060"/>
                </a:solidFill>
                <a:latin typeface="Book Antiqua"/>
                <a:ea typeface="Book Antiqua"/>
                <a:cs typeface="Book Antiqua"/>
                <a:sym typeface="Book Antiqua"/>
              </a:rPr>
              <a:t>Abbrev</a:t>
            </a:r>
            <a:endParaRPr lang="it-IT" sz="2000" dirty="0">
              <a:solidFill>
                <a:srgbClr val="002060"/>
              </a:solidFill>
              <a:latin typeface="Book Antiqua"/>
              <a:ea typeface="Book Antiqua"/>
              <a:cs typeface="Book Antiqua"/>
              <a:sym typeface="Book Antiqua"/>
            </a:endParaRPr>
          </a:p>
          <a:p>
            <a:pPr lvl="0" indent="-171450">
              <a:spcBef>
                <a:spcPts val="0"/>
              </a:spcBef>
              <a:buNone/>
            </a:pPr>
            <a:r>
              <a:rPr lang="it-IT" sz="2000" dirty="0" err="1">
                <a:solidFill>
                  <a:srgbClr val="002060"/>
                </a:solidFill>
                <a:latin typeface="Book Antiqua"/>
                <a:ea typeface="Book Antiqua"/>
                <a:cs typeface="Book Antiqua"/>
                <a:sym typeface="Book Antiqua"/>
              </a:rPr>
              <a:t>ArticleTitle</a:t>
            </a:r>
            <a:r>
              <a:rPr lang="it-IT" sz="2000" dirty="0">
                <a:solidFill>
                  <a:srgbClr val="002060"/>
                </a:solidFill>
                <a:latin typeface="Book Antiqua"/>
                <a:ea typeface="Book Antiqua"/>
                <a:cs typeface="Book Antiqua"/>
                <a:sym typeface="Book Antiqua"/>
              </a:rPr>
              <a:t>, </a:t>
            </a:r>
            <a:r>
              <a:rPr lang="it-IT" sz="2000" dirty="0" err="1">
                <a:solidFill>
                  <a:srgbClr val="002060"/>
                </a:solidFill>
                <a:latin typeface="Book Antiqua"/>
                <a:ea typeface="Book Antiqua"/>
                <a:cs typeface="Book Antiqua"/>
                <a:sym typeface="Book Antiqua"/>
              </a:rPr>
              <a:t>Pagination</a:t>
            </a:r>
            <a:r>
              <a:rPr lang="it-IT" sz="2000" dirty="0">
                <a:solidFill>
                  <a:srgbClr val="002060"/>
                </a:solidFill>
                <a:latin typeface="Book Antiqua"/>
                <a:ea typeface="Book Antiqua"/>
                <a:cs typeface="Book Antiqua"/>
                <a:sym typeface="Book Antiqua"/>
              </a:rPr>
              <a:t>, </a:t>
            </a:r>
            <a:r>
              <a:rPr lang="it-IT" sz="2000" dirty="0" err="1">
                <a:solidFill>
                  <a:srgbClr val="002060"/>
                </a:solidFill>
                <a:latin typeface="Book Antiqua"/>
                <a:ea typeface="Book Antiqua"/>
                <a:cs typeface="Book Antiqua"/>
                <a:sym typeface="Book Antiqua"/>
              </a:rPr>
              <a:t>ELocation</a:t>
            </a:r>
            <a:r>
              <a:rPr lang="it-IT" sz="2000" dirty="0">
                <a:solidFill>
                  <a:srgbClr val="002060"/>
                </a:solidFill>
                <a:latin typeface="Book Antiqua"/>
                <a:ea typeface="Book Antiqua"/>
                <a:cs typeface="Book Antiqua"/>
                <a:sym typeface="Book Antiqua"/>
              </a:rPr>
              <a:t> (DOI, </a:t>
            </a:r>
            <a:r>
              <a:rPr lang="it-IT" sz="2000" dirty="0" err="1">
                <a:solidFill>
                  <a:srgbClr val="002060"/>
                </a:solidFill>
                <a:latin typeface="Book Antiqua"/>
                <a:ea typeface="Book Antiqua"/>
                <a:cs typeface="Book Antiqua"/>
                <a:sym typeface="Book Antiqua"/>
              </a:rPr>
              <a:t>other</a:t>
            </a:r>
            <a:r>
              <a:rPr lang="it-IT" sz="2000" dirty="0">
                <a:solidFill>
                  <a:srgbClr val="002060"/>
                </a:solidFill>
                <a:latin typeface="Book Antiqua"/>
                <a:ea typeface="Book Antiqua"/>
                <a:cs typeface="Book Antiqua"/>
                <a:sym typeface="Book Antiqua"/>
              </a:rPr>
              <a:t> </a:t>
            </a:r>
            <a:r>
              <a:rPr lang="it-IT" sz="2000" dirty="0" err="1">
                <a:solidFill>
                  <a:srgbClr val="002060"/>
                </a:solidFill>
                <a:latin typeface="Book Antiqua"/>
                <a:ea typeface="Book Antiqua"/>
                <a:cs typeface="Book Antiqua"/>
                <a:sym typeface="Book Antiqua"/>
              </a:rPr>
              <a:t>IDs</a:t>
            </a:r>
            <a:r>
              <a:rPr lang="it-IT" sz="2000" dirty="0">
                <a:solidFill>
                  <a:srgbClr val="002060"/>
                </a:solidFill>
                <a:latin typeface="Book Antiqua"/>
                <a:ea typeface="Book Antiqua"/>
                <a:cs typeface="Book Antiqua"/>
                <a:sym typeface="Book Antiqua"/>
              </a:rPr>
              <a:t>)</a:t>
            </a:r>
          </a:p>
          <a:p>
            <a:pPr lvl="0" indent="-171450">
              <a:spcBef>
                <a:spcPts val="0"/>
              </a:spcBef>
              <a:buNone/>
            </a:pPr>
            <a:r>
              <a:rPr lang="it-IT" sz="2000" dirty="0">
                <a:solidFill>
                  <a:srgbClr val="002060"/>
                </a:solidFill>
                <a:latin typeface="Book Antiqua"/>
                <a:ea typeface="Book Antiqua"/>
                <a:cs typeface="Book Antiqua"/>
                <a:sym typeface="Book Antiqua"/>
              </a:rPr>
              <a:t>Abstract, </a:t>
            </a:r>
            <a:r>
              <a:rPr lang="it-IT" sz="2000" dirty="0" err="1">
                <a:solidFill>
                  <a:srgbClr val="002060"/>
                </a:solidFill>
                <a:latin typeface="Book Antiqua"/>
                <a:ea typeface="Book Antiqua"/>
                <a:cs typeface="Book Antiqua"/>
                <a:sym typeface="Book Antiqua"/>
              </a:rPr>
              <a:t>CopyrightInformation</a:t>
            </a:r>
            <a:endParaRPr lang="it-IT" sz="2000" dirty="0">
              <a:solidFill>
                <a:srgbClr val="002060"/>
              </a:solidFill>
              <a:latin typeface="Book Antiqua"/>
              <a:ea typeface="Book Antiqua"/>
              <a:cs typeface="Book Antiqua"/>
              <a:sym typeface="Book Antiqua"/>
            </a:endParaRPr>
          </a:p>
          <a:p>
            <a:pPr lvl="0" indent="-171450">
              <a:spcBef>
                <a:spcPts val="0"/>
              </a:spcBef>
              <a:buNone/>
            </a:pPr>
            <a:r>
              <a:rPr lang="it-IT" sz="2000" dirty="0" err="1">
                <a:solidFill>
                  <a:srgbClr val="002060"/>
                </a:solidFill>
                <a:latin typeface="Book Antiqua"/>
                <a:ea typeface="Book Antiqua"/>
                <a:cs typeface="Book Antiqua"/>
                <a:sym typeface="Book Antiqua"/>
              </a:rPr>
              <a:t>AuthorList</a:t>
            </a:r>
            <a:r>
              <a:rPr lang="it-IT" sz="2000" dirty="0">
                <a:solidFill>
                  <a:srgbClr val="002060"/>
                </a:solidFill>
                <a:latin typeface="Book Antiqua"/>
                <a:ea typeface="Book Antiqua"/>
                <a:cs typeface="Book Antiqua"/>
                <a:sym typeface="Book Antiqua"/>
              </a:rPr>
              <a:t>, Author: Last </a:t>
            </a:r>
            <a:r>
              <a:rPr lang="it-IT" sz="2000" dirty="0" err="1">
                <a:solidFill>
                  <a:srgbClr val="002060"/>
                </a:solidFill>
                <a:latin typeface="Book Antiqua"/>
                <a:ea typeface="Book Antiqua"/>
                <a:cs typeface="Book Antiqua"/>
                <a:sym typeface="Book Antiqua"/>
              </a:rPr>
              <a:t>Name</a:t>
            </a:r>
            <a:r>
              <a:rPr lang="it-IT" sz="2000" dirty="0">
                <a:solidFill>
                  <a:srgbClr val="002060"/>
                </a:solidFill>
                <a:latin typeface="Book Antiqua"/>
                <a:ea typeface="Book Antiqua"/>
                <a:cs typeface="Book Antiqua"/>
                <a:sym typeface="Book Antiqua"/>
              </a:rPr>
              <a:t>, </a:t>
            </a:r>
            <a:r>
              <a:rPr lang="it-IT" sz="2000" dirty="0" err="1">
                <a:solidFill>
                  <a:srgbClr val="002060"/>
                </a:solidFill>
                <a:latin typeface="Book Antiqua"/>
                <a:ea typeface="Book Antiqua"/>
                <a:cs typeface="Book Antiqua"/>
                <a:sym typeface="Book Antiqua"/>
              </a:rPr>
              <a:t>ForeName</a:t>
            </a:r>
            <a:r>
              <a:rPr lang="it-IT" sz="2000" dirty="0">
                <a:solidFill>
                  <a:srgbClr val="002060"/>
                </a:solidFill>
                <a:latin typeface="Book Antiqua"/>
                <a:ea typeface="Book Antiqua"/>
                <a:cs typeface="Book Antiqua"/>
                <a:sym typeface="Book Antiqua"/>
              </a:rPr>
              <a:t>, </a:t>
            </a:r>
            <a:r>
              <a:rPr lang="it-IT" sz="2000" dirty="0" err="1">
                <a:solidFill>
                  <a:srgbClr val="002060"/>
                </a:solidFill>
                <a:latin typeface="Book Antiqua"/>
                <a:ea typeface="Book Antiqua"/>
                <a:cs typeface="Book Antiqua"/>
                <a:sym typeface="Book Antiqua"/>
              </a:rPr>
              <a:t>Initials</a:t>
            </a:r>
            <a:r>
              <a:rPr lang="it-IT" sz="2000" dirty="0">
                <a:solidFill>
                  <a:srgbClr val="002060"/>
                </a:solidFill>
                <a:latin typeface="Book Antiqua"/>
                <a:ea typeface="Book Antiqua"/>
                <a:cs typeface="Book Antiqua"/>
                <a:sym typeface="Book Antiqua"/>
              </a:rPr>
              <a:t>, </a:t>
            </a:r>
            <a:r>
              <a:rPr lang="it-IT" sz="2000" dirty="0" err="1">
                <a:solidFill>
                  <a:srgbClr val="002060"/>
                </a:solidFill>
                <a:latin typeface="Book Antiqua"/>
                <a:ea typeface="Book Antiqua"/>
                <a:cs typeface="Book Antiqua"/>
                <a:sym typeface="Book Antiqua"/>
              </a:rPr>
              <a:t>AffiliationInfo</a:t>
            </a:r>
            <a:r>
              <a:rPr lang="it-IT" sz="2000" dirty="0">
                <a:solidFill>
                  <a:srgbClr val="002060"/>
                </a:solidFill>
                <a:latin typeface="Book Antiqua"/>
                <a:ea typeface="Book Antiqua"/>
                <a:cs typeface="Book Antiqua"/>
                <a:sym typeface="Book Antiqua"/>
              </a:rPr>
              <a:t>, email</a:t>
            </a:r>
          </a:p>
          <a:p>
            <a:pPr lvl="0" indent="-171450">
              <a:spcBef>
                <a:spcPts val="0"/>
              </a:spcBef>
              <a:buNone/>
            </a:pPr>
            <a:r>
              <a:rPr lang="it-IT" sz="2000" dirty="0">
                <a:solidFill>
                  <a:srgbClr val="002060"/>
                </a:solidFill>
                <a:latin typeface="Book Antiqua"/>
                <a:ea typeface="Book Antiqua"/>
                <a:cs typeface="Book Antiqua"/>
                <a:sym typeface="Book Antiqua"/>
              </a:rPr>
              <a:t>Language</a:t>
            </a:r>
          </a:p>
          <a:p>
            <a:pPr lvl="0" indent="-171450">
              <a:spcBef>
                <a:spcPts val="0"/>
              </a:spcBef>
              <a:buNone/>
            </a:pPr>
            <a:r>
              <a:rPr lang="it-IT" sz="2000" dirty="0" err="1">
                <a:solidFill>
                  <a:srgbClr val="002060"/>
                </a:solidFill>
                <a:latin typeface="Book Antiqua"/>
                <a:ea typeface="Book Antiqua"/>
                <a:cs typeface="Book Antiqua"/>
                <a:sym typeface="Book Antiqua"/>
              </a:rPr>
              <a:t>PublicationType</a:t>
            </a:r>
            <a:r>
              <a:rPr lang="it-IT" sz="2000" dirty="0">
                <a:solidFill>
                  <a:srgbClr val="002060"/>
                </a:solidFill>
                <a:latin typeface="Book Antiqua"/>
                <a:ea typeface="Book Antiqua"/>
                <a:cs typeface="Book Antiqua"/>
                <a:sym typeface="Book Antiqua"/>
              </a:rPr>
              <a:t> (Journal </a:t>
            </a:r>
            <a:r>
              <a:rPr lang="it-IT" sz="2000" dirty="0" err="1">
                <a:solidFill>
                  <a:srgbClr val="002060"/>
                </a:solidFill>
                <a:latin typeface="Book Antiqua"/>
                <a:ea typeface="Book Antiqua"/>
                <a:cs typeface="Book Antiqua"/>
                <a:sym typeface="Book Antiqua"/>
              </a:rPr>
              <a:t>Article</a:t>
            </a:r>
            <a:r>
              <a:rPr lang="it-IT" sz="2000" dirty="0">
                <a:solidFill>
                  <a:srgbClr val="002060"/>
                </a:solidFill>
                <a:latin typeface="Book Antiqua"/>
                <a:ea typeface="Book Antiqua"/>
                <a:cs typeface="Book Antiqua"/>
                <a:sym typeface="Book Antiqua"/>
              </a:rPr>
              <a:t>, </a:t>
            </a:r>
            <a:r>
              <a:rPr lang="it-IT" sz="2000" dirty="0" err="1">
                <a:solidFill>
                  <a:srgbClr val="002060"/>
                </a:solidFill>
                <a:latin typeface="Book Antiqua"/>
                <a:ea typeface="Book Antiqua"/>
                <a:cs typeface="Book Antiqua"/>
                <a:sym typeface="Book Antiqua"/>
              </a:rPr>
              <a:t>etc</a:t>
            </a:r>
            <a:r>
              <a:rPr lang="it-IT" sz="2000" dirty="0">
                <a:solidFill>
                  <a:srgbClr val="002060"/>
                </a:solidFill>
                <a:latin typeface="Book Antiqua"/>
                <a:ea typeface="Book Antiqua"/>
                <a:cs typeface="Book Antiqua"/>
                <a:sym typeface="Book Antiqua"/>
              </a:rPr>
              <a:t>)</a:t>
            </a:r>
          </a:p>
          <a:p>
            <a:pPr lvl="0" indent="-171450">
              <a:spcBef>
                <a:spcPts val="0"/>
              </a:spcBef>
              <a:buNone/>
            </a:pPr>
            <a:r>
              <a:rPr lang="it-IT" sz="2000" dirty="0" err="1">
                <a:solidFill>
                  <a:srgbClr val="002060"/>
                </a:solidFill>
                <a:latin typeface="Book Antiqua"/>
                <a:ea typeface="Book Antiqua"/>
                <a:cs typeface="Book Antiqua"/>
                <a:sym typeface="Book Antiqua"/>
              </a:rPr>
              <a:t>ChemicalList</a:t>
            </a:r>
            <a:r>
              <a:rPr lang="it-IT" sz="2000" dirty="0">
                <a:solidFill>
                  <a:srgbClr val="002060"/>
                </a:solidFill>
                <a:latin typeface="Book Antiqua"/>
                <a:ea typeface="Book Antiqua"/>
                <a:cs typeface="Book Antiqua"/>
                <a:sym typeface="Book Antiqua"/>
              </a:rPr>
              <a:t>, </a:t>
            </a:r>
            <a:r>
              <a:rPr lang="it-IT" sz="2000" dirty="0" err="1">
                <a:solidFill>
                  <a:srgbClr val="002060"/>
                </a:solidFill>
                <a:latin typeface="Book Antiqua"/>
                <a:ea typeface="Book Antiqua"/>
                <a:cs typeface="Book Antiqua"/>
                <a:sym typeface="Book Antiqua"/>
              </a:rPr>
              <a:t>RegistryNumber</a:t>
            </a:r>
            <a:r>
              <a:rPr lang="it-IT" sz="2000" dirty="0">
                <a:solidFill>
                  <a:srgbClr val="002060"/>
                </a:solidFill>
                <a:latin typeface="Book Antiqua"/>
                <a:ea typeface="Book Antiqua"/>
                <a:cs typeface="Book Antiqua"/>
                <a:sym typeface="Book Antiqua"/>
              </a:rPr>
              <a:t>, </a:t>
            </a:r>
            <a:r>
              <a:rPr lang="it-IT" sz="2000" dirty="0" err="1">
                <a:solidFill>
                  <a:srgbClr val="002060"/>
                </a:solidFill>
                <a:latin typeface="Book Antiqua"/>
                <a:ea typeface="Book Antiqua"/>
                <a:cs typeface="Book Antiqua"/>
                <a:sym typeface="Book Antiqua"/>
              </a:rPr>
              <a:t>NameOfSubstance</a:t>
            </a:r>
            <a:r>
              <a:rPr lang="it-IT" sz="2000" dirty="0">
                <a:solidFill>
                  <a:srgbClr val="002060"/>
                </a:solidFill>
                <a:latin typeface="Book Antiqua"/>
                <a:ea typeface="Book Antiqua"/>
                <a:cs typeface="Book Antiqua"/>
                <a:sym typeface="Book Antiqua"/>
              </a:rPr>
              <a:t>, </a:t>
            </a:r>
          </a:p>
          <a:p>
            <a:pPr lvl="0" indent="-171450">
              <a:spcBef>
                <a:spcPts val="0"/>
              </a:spcBef>
              <a:buNone/>
            </a:pPr>
            <a:r>
              <a:rPr lang="it-IT" sz="2000" dirty="0" err="1">
                <a:solidFill>
                  <a:srgbClr val="002060"/>
                </a:solidFill>
                <a:latin typeface="Book Antiqua"/>
                <a:ea typeface="Book Antiqua"/>
                <a:cs typeface="Book Antiqua"/>
                <a:sym typeface="Book Antiqua"/>
              </a:rPr>
              <a:t>MeshHeadingList</a:t>
            </a:r>
            <a:r>
              <a:rPr lang="it-IT" sz="2000" dirty="0">
                <a:solidFill>
                  <a:srgbClr val="002060"/>
                </a:solidFill>
                <a:latin typeface="Book Antiqua"/>
                <a:ea typeface="Book Antiqua"/>
                <a:cs typeface="Book Antiqua"/>
                <a:sym typeface="Book Antiqua"/>
              </a:rPr>
              <a:t>, </a:t>
            </a:r>
            <a:r>
              <a:rPr lang="it-IT" sz="2000" dirty="0" err="1">
                <a:solidFill>
                  <a:srgbClr val="002060"/>
                </a:solidFill>
                <a:latin typeface="Book Antiqua"/>
                <a:ea typeface="Book Antiqua"/>
                <a:cs typeface="Book Antiqua"/>
                <a:sym typeface="Book Antiqua"/>
              </a:rPr>
              <a:t>Keywords</a:t>
            </a:r>
            <a:r>
              <a:rPr lang="it-IT" sz="2000" dirty="0">
                <a:solidFill>
                  <a:srgbClr val="002060"/>
                </a:solidFill>
                <a:latin typeface="Book Antiqua"/>
                <a:ea typeface="Book Antiqua"/>
                <a:cs typeface="Book Antiqua"/>
                <a:sym typeface="Book Antiqua"/>
              </a:rPr>
              <a:t>, </a:t>
            </a:r>
            <a:r>
              <a:rPr lang="it-IT" sz="2000" dirty="0" err="1">
                <a:solidFill>
                  <a:srgbClr val="002060"/>
                </a:solidFill>
                <a:latin typeface="Book Antiqua"/>
                <a:ea typeface="Book Antiqua"/>
                <a:cs typeface="Book Antiqua"/>
                <a:sym typeface="Book Antiqua"/>
              </a:rPr>
              <a:t>MajorTopicYN</a:t>
            </a:r>
            <a:endParaRPr lang="it-IT" sz="2000" dirty="0">
              <a:solidFill>
                <a:srgbClr val="002060"/>
              </a:solidFill>
              <a:latin typeface="Book Antiqua"/>
              <a:ea typeface="Book Antiqua"/>
              <a:cs typeface="Book Antiqua"/>
              <a:sym typeface="Book Antiqua"/>
            </a:endParaRPr>
          </a:p>
          <a:p>
            <a:pPr lvl="0" indent="-171450">
              <a:spcBef>
                <a:spcPts val="0"/>
              </a:spcBef>
              <a:buNone/>
            </a:pPr>
            <a:r>
              <a:rPr lang="it-IT" sz="2000" dirty="0" err="1">
                <a:solidFill>
                  <a:srgbClr val="002060"/>
                </a:solidFill>
                <a:latin typeface="Book Antiqua"/>
                <a:ea typeface="Book Antiqua"/>
                <a:cs typeface="Book Antiqua"/>
                <a:sym typeface="Book Antiqua"/>
              </a:rPr>
              <a:t>PubmedData</a:t>
            </a:r>
            <a:r>
              <a:rPr lang="it-IT" sz="2000" dirty="0">
                <a:solidFill>
                  <a:srgbClr val="002060"/>
                </a:solidFill>
                <a:latin typeface="Book Antiqua"/>
                <a:ea typeface="Book Antiqua"/>
                <a:cs typeface="Book Antiqua"/>
                <a:sym typeface="Book Antiqua"/>
              </a:rPr>
              <a:t>, History (</a:t>
            </a:r>
            <a:r>
              <a:rPr lang="it-IT" sz="2000" dirty="0" err="1">
                <a:solidFill>
                  <a:srgbClr val="002060"/>
                </a:solidFill>
                <a:latin typeface="Book Antiqua"/>
                <a:ea typeface="Book Antiqua"/>
                <a:cs typeface="Book Antiqua"/>
                <a:sym typeface="Book Antiqua"/>
              </a:rPr>
              <a:t>received</a:t>
            </a:r>
            <a:r>
              <a:rPr lang="it-IT" sz="2000" dirty="0">
                <a:solidFill>
                  <a:srgbClr val="002060"/>
                </a:solidFill>
                <a:latin typeface="Book Antiqua"/>
                <a:ea typeface="Book Antiqua"/>
                <a:cs typeface="Book Antiqua"/>
                <a:sym typeface="Book Antiqua"/>
              </a:rPr>
              <a:t>, </a:t>
            </a:r>
            <a:r>
              <a:rPr lang="it-IT" sz="2000" dirty="0" err="1">
                <a:solidFill>
                  <a:srgbClr val="002060"/>
                </a:solidFill>
                <a:latin typeface="Book Antiqua"/>
                <a:ea typeface="Book Antiqua"/>
                <a:cs typeface="Book Antiqua"/>
                <a:sym typeface="Book Antiqua"/>
              </a:rPr>
              <a:t>accepted</a:t>
            </a:r>
            <a:r>
              <a:rPr lang="it-IT" sz="2000" dirty="0">
                <a:solidFill>
                  <a:srgbClr val="002060"/>
                </a:solidFill>
                <a:latin typeface="Book Antiqua"/>
                <a:ea typeface="Book Antiqua"/>
                <a:cs typeface="Book Antiqua"/>
                <a:sym typeface="Book Antiqua"/>
              </a:rPr>
              <a:t>, </a:t>
            </a:r>
            <a:r>
              <a:rPr lang="it-IT" sz="2000" dirty="0" err="1">
                <a:solidFill>
                  <a:srgbClr val="002060"/>
                </a:solidFill>
                <a:latin typeface="Book Antiqua"/>
                <a:ea typeface="Book Antiqua"/>
                <a:cs typeface="Book Antiqua"/>
                <a:sym typeface="Book Antiqua"/>
              </a:rPr>
              <a:t>entrez</a:t>
            </a:r>
            <a:r>
              <a:rPr lang="it-IT" sz="2000" dirty="0">
                <a:solidFill>
                  <a:srgbClr val="002060"/>
                </a:solidFill>
                <a:latin typeface="Book Antiqua"/>
                <a:ea typeface="Book Antiqua"/>
                <a:cs typeface="Book Antiqua"/>
                <a:sym typeface="Book Antiqua"/>
              </a:rPr>
              <a:t>)</a:t>
            </a:r>
          </a:p>
          <a:p>
            <a:pPr lvl="0" indent="-171450">
              <a:spcBef>
                <a:spcPts val="0"/>
              </a:spcBef>
              <a:buNone/>
            </a:pPr>
            <a:endParaRPr lang="it-IT" sz="2000" b="0" i="0" u="none" strike="noStrike" cap="none" dirty="0">
              <a:solidFill>
                <a:srgbClr val="002060"/>
              </a:solidFill>
              <a:latin typeface="Book Antiqua"/>
              <a:ea typeface="Book Antiqua"/>
              <a:cs typeface="Book Antiqua"/>
              <a:sym typeface="Book Antiqua"/>
            </a:endParaRPr>
          </a:p>
          <a:p>
            <a:pPr lvl="0" indent="-171450">
              <a:spcBef>
                <a:spcPts val="0"/>
              </a:spcBef>
              <a:buNone/>
            </a:pPr>
            <a:endParaRPr lang="it-IT" sz="2000" b="0" i="0" u="none" strike="noStrike" cap="none" dirty="0">
              <a:solidFill>
                <a:srgbClr val="002060"/>
              </a:solidFill>
              <a:latin typeface="Book Antiqua"/>
              <a:ea typeface="Book Antiqua"/>
              <a:cs typeface="Book Antiqua"/>
              <a:sym typeface="Book Antiqua"/>
            </a:endParaRPr>
          </a:p>
        </p:txBody>
      </p:sp>
      <p:sp>
        <p:nvSpPr>
          <p:cNvPr id="138" name="Shape 138"/>
          <p:cNvSpPr txBox="1">
            <a:spLocks noGrp="1"/>
          </p:cNvSpPr>
          <p:nvPr>
            <p:ph type="sldNum" idx="12"/>
          </p:nvPr>
        </p:nvSpPr>
        <p:spPr>
          <a:xfrm>
            <a:off x="6457950" y="6373712"/>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1000" b="0" i="0" u="none" strike="noStrike" cap="none">
                <a:solidFill>
                  <a:srgbClr val="002060"/>
                </a:solidFill>
                <a:latin typeface="Calibri"/>
                <a:ea typeface="Calibri"/>
                <a:cs typeface="Calibri"/>
                <a:sym typeface="Calibri"/>
              </a:rPr>
              <a:t>17</a:t>
            </a:fld>
            <a:endParaRPr lang="sr-Latn-BA" sz="1000" b="0" i="0" u="none" strike="noStrike" cap="none">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399514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665922"/>
            <a:ext cx="8229600" cy="1008133"/>
          </a:xfrm>
          <a:prstGeom prst="rect">
            <a:avLst/>
          </a:prstGeom>
          <a:noFill/>
          <a:ln>
            <a:noFill/>
          </a:ln>
        </p:spPr>
        <p:txBody>
          <a:bodyPr lIns="91425" tIns="45700" rIns="91425" bIns="45700" anchor="ctr" anchorCtr="0">
            <a:noAutofit/>
          </a:bodyPr>
          <a:lstStyle/>
          <a:p>
            <a:pPr lvl="0" algn="ctr" rtl="1">
              <a:buSzPct val="25000"/>
            </a:pPr>
            <a:r>
              <a:rPr lang="ar-SA" sz="2800" dirty="0">
                <a:solidFill>
                  <a:srgbClr val="002060"/>
                </a:solidFill>
                <a:latin typeface="Book Antiqua"/>
                <a:ea typeface="Book Antiqua"/>
                <a:cs typeface="Book Antiqua"/>
                <a:sym typeface="Book Antiqua"/>
              </a:rPr>
              <a:t/>
            </a:r>
            <a:br>
              <a:rPr lang="ar-SA" sz="2800" dirty="0">
                <a:solidFill>
                  <a:srgbClr val="002060"/>
                </a:solidFill>
                <a:latin typeface="Book Antiqua"/>
                <a:ea typeface="Book Antiqua"/>
                <a:cs typeface="Book Antiqua"/>
                <a:sym typeface="Book Antiqua"/>
              </a:rPr>
            </a:br>
            <a:r>
              <a:rPr lang="ar-SA" sz="2800" dirty="0" smtClean="0">
                <a:solidFill>
                  <a:srgbClr val="002060"/>
                </a:solidFill>
                <a:latin typeface="Book Antiqua"/>
                <a:ea typeface="Book Antiqua"/>
                <a:cs typeface="Book Antiqua"/>
                <a:sym typeface="Book Antiqua"/>
              </a:rPr>
              <a:t>مصدر</a:t>
            </a:r>
            <a:r>
              <a:rPr lang="it-IT" sz="2800" dirty="0">
                <a:solidFill>
                  <a:srgbClr val="002060"/>
                </a:solidFill>
                <a:latin typeface="Book Antiqua"/>
                <a:ea typeface="Book Antiqua"/>
                <a:cs typeface="Book Antiqua"/>
                <a:sym typeface="Book Antiqua"/>
              </a:rPr>
              <a:t> Bibliometric source </a:t>
            </a:r>
            <a:r>
              <a:rPr lang="ar-SA" sz="2800" dirty="0" smtClean="0">
                <a:solidFill>
                  <a:srgbClr val="002060"/>
                </a:solidFill>
                <a:latin typeface="Book Antiqua"/>
                <a:ea typeface="Book Antiqua"/>
                <a:cs typeface="Book Antiqua"/>
                <a:sym typeface="Book Antiqua"/>
              </a:rPr>
              <a:t/>
            </a:r>
            <a:br>
              <a:rPr lang="ar-SA" sz="2800" dirty="0" smtClean="0">
                <a:solidFill>
                  <a:srgbClr val="002060"/>
                </a:solidFill>
                <a:latin typeface="Book Antiqua"/>
                <a:ea typeface="Book Antiqua"/>
                <a:cs typeface="Book Antiqua"/>
                <a:sym typeface="Book Antiqua"/>
              </a:rPr>
            </a:br>
            <a:r>
              <a:rPr lang="en-US" sz="2800" dirty="0" err="1" smtClean="0">
                <a:solidFill>
                  <a:srgbClr val="002060"/>
                </a:solidFill>
                <a:latin typeface="Book Antiqua"/>
                <a:ea typeface="Book Antiqua"/>
                <a:cs typeface="Book Antiqua"/>
                <a:sym typeface="Book Antiqua"/>
              </a:rPr>
              <a:t>e.g</a:t>
            </a:r>
            <a:r>
              <a:rPr lang="en-US" sz="2800" dirty="0" smtClean="0">
                <a:solidFill>
                  <a:srgbClr val="002060"/>
                </a:solidFill>
                <a:latin typeface="Book Antiqua"/>
                <a:ea typeface="Book Antiqua"/>
                <a:cs typeface="Book Antiqua"/>
                <a:sym typeface="Book Antiqua"/>
              </a:rPr>
              <a:t>:</a:t>
            </a:r>
            <a:r>
              <a:rPr lang="it-IT" sz="2800" dirty="0">
                <a:solidFill>
                  <a:srgbClr val="002060"/>
                </a:solidFill>
                <a:latin typeface="Book Antiqua"/>
                <a:ea typeface="Book Antiqua"/>
                <a:cs typeface="Book Antiqua"/>
                <a:sym typeface="Book Antiqua"/>
              </a:rPr>
              <a:t> </a:t>
            </a:r>
            <a:r>
              <a:rPr lang="it-IT" sz="2800" dirty="0" smtClean="0">
                <a:solidFill>
                  <a:srgbClr val="002060"/>
                </a:solidFill>
                <a:latin typeface="Book Antiqua"/>
                <a:ea typeface="Book Antiqua"/>
                <a:cs typeface="Book Antiqua"/>
                <a:sym typeface="Book Antiqua"/>
              </a:rPr>
              <a:t>Scopus </a:t>
            </a:r>
            <a:r>
              <a:rPr lang="it-IT" sz="2800" dirty="0">
                <a:solidFill>
                  <a:srgbClr val="002060"/>
                </a:solidFill>
                <a:latin typeface="Book Antiqua"/>
                <a:ea typeface="Book Antiqua"/>
                <a:cs typeface="Book Antiqua"/>
                <a:sym typeface="Book Antiqua"/>
              </a:rPr>
              <a:t>Citation Count</a:t>
            </a:r>
            <a:endParaRPr sz="2800" b="0" i="0" u="none" strike="noStrike" cap="none" dirty="0">
              <a:solidFill>
                <a:srgbClr val="002060"/>
              </a:solidFill>
              <a:latin typeface="Book Antiqua"/>
              <a:ea typeface="Book Antiqua"/>
              <a:cs typeface="Book Antiqua"/>
              <a:sym typeface="Book Antiqua"/>
            </a:endParaRPr>
          </a:p>
        </p:txBody>
      </p:sp>
      <p:sp>
        <p:nvSpPr>
          <p:cNvPr id="137" name="Shape 137"/>
          <p:cNvSpPr txBox="1">
            <a:spLocks noGrp="1"/>
          </p:cNvSpPr>
          <p:nvPr>
            <p:ph type="body" idx="1"/>
          </p:nvPr>
        </p:nvSpPr>
        <p:spPr>
          <a:xfrm>
            <a:off x="559076" y="1948071"/>
            <a:ext cx="7886700" cy="4380652"/>
          </a:xfrm>
          <a:prstGeom prst="rect">
            <a:avLst/>
          </a:prstGeom>
          <a:noFill/>
          <a:ln>
            <a:noFill/>
          </a:ln>
        </p:spPr>
        <p:txBody>
          <a:bodyPr lIns="91425" tIns="45700" rIns="91425" bIns="45700" anchor="t" anchorCtr="0">
            <a:noAutofit/>
          </a:bodyPr>
          <a:lstStyle/>
          <a:p>
            <a:pPr lvl="0" indent="-171450">
              <a:spcBef>
                <a:spcPts val="0"/>
              </a:spcBef>
              <a:buNone/>
            </a:pPr>
            <a:endParaRPr lang="it-IT" sz="1500" b="0" i="0" u="none" strike="noStrike" cap="none" dirty="0">
              <a:solidFill>
                <a:srgbClr val="002060"/>
              </a:solidFill>
              <a:latin typeface="Book Antiqua"/>
              <a:ea typeface="Book Antiqua"/>
              <a:cs typeface="Book Antiqua"/>
              <a:sym typeface="Book Antiqua"/>
            </a:endParaRPr>
          </a:p>
        </p:txBody>
      </p:sp>
      <p:sp>
        <p:nvSpPr>
          <p:cNvPr id="138" name="Shape 138"/>
          <p:cNvSpPr txBox="1">
            <a:spLocks noGrp="1"/>
          </p:cNvSpPr>
          <p:nvPr>
            <p:ph type="sldNum" idx="12"/>
          </p:nvPr>
        </p:nvSpPr>
        <p:spPr>
          <a:xfrm>
            <a:off x="6457950" y="6373712"/>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1000" b="0" i="0" u="none" strike="noStrike" cap="none">
                <a:solidFill>
                  <a:srgbClr val="002060"/>
                </a:solidFill>
                <a:latin typeface="Calibri"/>
                <a:ea typeface="Calibri"/>
                <a:cs typeface="Calibri"/>
                <a:sym typeface="Calibri"/>
              </a:rPr>
              <a:t>18</a:t>
            </a:fld>
            <a:endParaRPr lang="sr-Latn-BA" sz="1000" b="0" i="0" u="none" strike="noStrike" cap="none">
              <a:solidFill>
                <a:srgbClr val="002060"/>
              </a:solidFill>
              <a:latin typeface="Calibri"/>
              <a:ea typeface="Calibri"/>
              <a:cs typeface="Calibri"/>
              <a:sym typeface="Calibri"/>
            </a:endParaRPr>
          </a:p>
        </p:txBody>
      </p:sp>
      <p:pic>
        <p:nvPicPr>
          <p:cNvPr id="2" name="Immagine 1">
            <a:extLst>
              <a:ext uri="{FF2B5EF4-FFF2-40B4-BE49-F238E27FC236}">
                <a16:creationId xmlns:a16="http://schemas.microsoft.com/office/drawing/2014/main" xmlns="" id="{259DDD53-513F-4245-975D-5ACC4567B2C9}"/>
              </a:ext>
            </a:extLst>
          </p:cNvPr>
          <p:cNvPicPr>
            <a:picLocks noChangeAspect="1"/>
          </p:cNvPicPr>
          <p:nvPr/>
        </p:nvPicPr>
        <p:blipFill>
          <a:blip r:embed="rId3"/>
          <a:stretch>
            <a:fillRect/>
          </a:stretch>
        </p:blipFill>
        <p:spPr>
          <a:xfrm>
            <a:off x="457200" y="2011210"/>
            <a:ext cx="8686800" cy="4025346"/>
          </a:xfrm>
          <a:prstGeom prst="rect">
            <a:avLst/>
          </a:prstGeom>
        </p:spPr>
      </p:pic>
    </p:spTree>
    <p:extLst>
      <p:ext uri="{BB962C8B-B14F-4D97-AF65-F5344CB8AC3E}">
        <p14:creationId xmlns:p14="http://schemas.microsoft.com/office/powerpoint/2010/main" val="1332830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774700"/>
            <a:ext cx="8229600" cy="7492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it-IT" sz="2800" b="0" i="0" u="none" strike="noStrike" cap="none" dirty="0">
                <a:solidFill>
                  <a:srgbClr val="002060"/>
                </a:solidFill>
                <a:latin typeface="Book Antiqua"/>
                <a:ea typeface="Book Antiqua"/>
                <a:cs typeface="Book Antiqua"/>
                <a:sym typeface="Book Antiqua"/>
              </a:rPr>
              <a:t>5. </a:t>
            </a:r>
            <a:r>
              <a:rPr lang="it-IT" sz="2800" b="0" i="0" u="none" strike="noStrike" cap="none" dirty="0" err="1">
                <a:solidFill>
                  <a:srgbClr val="002060"/>
                </a:solidFill>
                <a:latin typeface="Book Antiqua"/>
                <a:ea typeface="Book Antiqua"/>
                <a:cs typeface="Book Antiqua"/>
                <a:sym typeface="Book Antiqua"/>
              </a:rPr>
              <a:t>Bibliometric</a:t>
            </a:r>
            <a:r>
              <a:rPr lang="it-IT" sz="2800" b="0" i="0" u="none" strike="noStrike" cap="none" dirty="0">
                <a:solidFill>
                  <a:srgbClr val="002060"/>
                </a:solidFill>
                <a:latin typeface="Book Antiqua"/>
                <a:ea typeface="Book Antiqua"/>
                <a:cs typeface="Book Antiqua"/>
                <a:sym typeface="Book Antiqua"/>
              </a:rPr>
              <a:t> source – e.g. </a:t>
            </a:r>
            <a:r>
              <a:rPr lang="it-IT" sz="2800" dirty="0" err="1">
                <a:solidFill>
                  <a:srgbClr val="002060"/>
                </a:solidFill>
                <a:latin typeface="Book Antiqua"/>
                <a:ea typeface="Book Antiqua"/>
                <a:cs typeface="Book Antiqua"/>
                <a:sym typeface="Book Antiqua"/>
              </a:rPr>
              <a:t>Scopus</a:t>
            </a:r>
            <a:r>
              <a:rPr lang="it-IT" sz="2800" dirty="0">
                <a:solidFill>
                  <a:srgbClr val="002060"/>
                </a:solidFill>
                <a:latin typeface="Book Antiqua"/>
                <a:ea typeface="Book Antiqua"/>
                <a:cs typeface="Book Antiqua"/>
                <a:sym typeface="Book Antiqua"/>
              </a:rPr>
              <a:t> </a:t>
            </a:r>
            <a:r>
              <a:rPr lang="it-IT" sz="2800" dirty="0" err="1">
                <a:solidFill>
                  <a:srgbClr val="002060"/>
                </a:solidFill>
                <a:latin typeface="Book Antiqua"/>
                <a:ea typeface="Book Antiqua"/>
                <a:cs typeface="Book Antiqua"/>
                <a:sym typeface="Book Antiqua"/>
              </a:rPr>
              <a:t>Citation</a:t>
            </a:r>
            <a:r>
              <a:rPr lang="it-IT" sz="2800" dirty="0">
                <a:solidFill>
                  <a:srgbClr val="002060"/>
                </a:solidFill>
                <a:latin typeface="Book Antiqua"/>
                <a:ea typeface="Book Antiqua"/>
                <a:cs typeface="Book Antiqua"/>
                <a:sym typeface="Book Antiqua"/>
              </a:rPr>
              <a:t> </a:t>
            </a:r>
            <a:r>
              <a:rPr lang="it-IT" sz="2800" dirty="0" err="1">
                <a:solidFill>
                  <a:srgbClr val="002060"/>
                </a:solidFill>
                <a:latin typeface="Book Antiqua"/>
                <a:ea typeface="Book Antiqua"/>
                <a:cs typeface="Book Antiqua"/>
                <a:sym typeface="Book Antiqua"/>
              </a:rPr>
              <a:t>Count</a:t>
            </a:r>
            <a:endParaRPr sz="2800" b="0" i="0" u="none" strike="noStrike" cap="none" dirty="0">
              <a:solidFill>
                <a:srgbClr val="002060"/>
              </a:solidFill>
              <a:latin typeface="Book Antiqua"/>
              <a:ea typeface="Book Antiqua"/>
              <a:cs typeface="Book Antiqua"/>
              <a:sym typeface="Book Antiqua"/>
            </a:endParaRPr>
          </a:p>
        </p:txBody>
      </p:sp>
      <p:sp>
        <p:nvSpPr>
          <p:cNvPr id="137" name="Shape 137"/>
          <p:cNvSpPr txBox="1">
            <a:spLocks noGrp="1"/>
          </p:cNvSpPr>
          <p:nvPr>
            <p:ph type="body" idx="1"/>
          </p:nvPr>
        </p:nvSpPr>
        <p:spPr>
          <a:xfrm>
            <a:off x="628650" y="1674055"/>
            <a:ext cx="7886700" cy="4501662"/>
          </a:xfrm>
          <a:prstGeom prst="rect">
            <a:avLst/>
          </a:prstGeom>
          <a:noFill/>
          <a:ln>
            <a:noFill/>
          </a:ln>
        </p:spPr>
        <p:txBody>
          <a:bodyPr lIns="91425" tIns="45700" rIns="91425" bIns="45700" anchor="t" anchorCtr="0">
            <a:noAutofit/>
          </a:bodyPr>
          <a:lstStyle/>
          <a:p>
            <a:pPr lvl="0" indent="-171450">
              <a:spcBef>
                <a:spcPts val="0"/>
              </a:spcBef>
              <a:buNone/>
            </a:pPr>
            <a:r>
              <a:rPr lang="it-IT" sz="2400" dirty="0">
                <a:solidFill>
                  <a:srgbClr val="002060"/>
                </a:solidFill>
                <a:latin typeface="Book Antiqua"/>
                <a:ea typeface="Book Antiqua"/>
                <a:cs typeface="Book Antiqua"/>
                <a:sym typeface="Book Antiqua"/>
                <a:hlinkClick r:id="rId3"/>
              </a:rPr>
              <a:t>https://api.elsevier.com/documentation/AbstractCitationAPI.wadl</a:t>
            </a:r>
          </a:p>
          <a:p>
            <a:pPr lvl="0" indent="-171450">
              <a:spcBef>
                <a:spcPts val="0"/>
              </a:spcBef>
              <a:buNone/>
            </a:pPr>
            <a:endParaRPr lang="it-IT" sz="2400" dirty="0">
              <a:solidFill>
                <a:srgbClr val="002060"/>
              </a:solidFill>
              <a:latin typeface="Book Antiqua"/>
              <a:ea typeface="Book Antiqua"/>
              <a:cs typeface="Book Antiqua"/>
              <a:sym typeface="Book Antiqua"/>
              <a:hlinkClick r:id="rId3"/>
            </a:endParaRPr>
          </a:p>
          <a:p>
            <a:pPr lvl="0" indent="-171450">
              <a:spcBef>
                <a:spcPts val="0"/>
              </a:spcBef>
              <a:buNone/>
            </a:pPr>
            <a:r>
              <a:rPr lang="en-US" sz="2400" dirty="0">
                <a:solidFill>
                  <a:srgbClr val="002060"/>
                </a:solidFill>
                <a:latin typeface="Book Antiqua"/>
                <a:ea typeface="Book Antiqua"/>
                <a:cs typeface="Book Antiqua"/>
                <a:sym typeface="Book Antiqua"/>
              </a:rPr>
              <a:t>It represents the interfaces to retrieve document citation counts (SCOPUS content) broken down by year: </a:t>
            </a:r>
            <a:endParaRPr lang="ar-SA" sz="2400" dirty="0" smtClean="0">
              <a:solidFill>
                <a:srgbClr val="002060"/>
              </a:solidFill>
              <a:latin typeface="Book Antiqua"/>
              <a:ea typeface="Book Antiqua"/>
              <a:cs typeface="Book Antiqua"/>
              <a:sym typeface="Book Antiqua"/>
            </a:endParaRPr>
          </a:p>
          <a:p>
            <a:pPr lvl="0" indent="-171450" algn="r" rtl="1">
              <a:spcBef>
                <a:spcPts val="0"/>
              </a:spcBef>
              <a:buNone/>
            </a:pPr>
            <a:r>
              <a:rPr lang="ar-SA" sz="2400" dirty="0" smtClean="0">
                <a:solidFill>
                  <a:srgbClr val="002060"/>
                </a:solidFill>
                <a:latin typeface="Book Antiqua"/>
                <a:ea typeface="Book Antiqua"/>
                <a:cs typeface="Book Antiqua"/>
                <a:sym typeface="Book Antiqua"/>
              </a:rPr>
              <a:t>يمثل </a:t>
            </a:r>
            <a:r>
              <a:rPr lang="ar-SA" sz="2400" dirty="0">
                <a:solidFill>
                  <a:srgbClr val="002060"/>
                </a:solidFill>
                <a:latin typeface="Book Antiqua"/>
                <a:ea typeface="Book Antiqua"/>
                <a:cs typeface="Book Antiqua"/>
                <a:sym typeface="Book Antiqua"/>
              </a:rPr>
              <a:t>واجهات لاسترداد </a:t>
            </a:r>
            <a:r>
              <a:rPr lang="ar-SA" sz="2400" dirty="0" smtClean="0">
                <a:solidFill>
                  <a:srgbClr val="002060"/>
                </a:solidFill>
                <a:latin typeface="Book Antiqua"/>
                <a:ea typeface="Book Antiqua"/>
                <a:cs typeface="Book Antiqua"/>
                <a:sym typeface="Book Antiqua"/>
              </a:rPr>
              <a:t>عدد المستندات الموثقة  </a:t>
            </a:r>
            <a:r>
              <a:rPr lang="ar-SA" sz="2400" dirty="0">
                <a:solidFill>
                  <a:srgbClr val="002060"/>
                </a:solidFill>
                <a:latin typeface="Book Antiqua"/>
                <a:ea typeface="Book Antiqua"/>
                <a:cs typeface="Book Antiqua"/>
                <a:sym typeface="Book Antiqua"/>
              </a:rPr>
              <a:t>(محتوى </a:t>
            </a:r>
            <a:r>
              <a:rPr lang="it-IT" sz="2400" dirty="0">
                <a:solidFill>
                  <a:srgbClr val="002060"/>
                </a:solidFill>
                <a:latin typeface="Book Antiqua"/>
                <a:ea typeface="Book Antiqua"/>
                <a:cs typeface="Book Antiqua"/>
                <a:sym typeface="Book Antiqua"/>
              </a:rPr>
              <a:t>SCOPUS) </a:t>
            </a:r>
            <a:r>
              <a:rPr lang="ar-SA" sz="2400" dirty="0">
                <a:solidFill>
                  <a:srgbClr val="002060"/>
                </a:solidFill>
                <a:latin typeface="Book Antiqua"/>
                <a:ea typeface="Book Antiqua"/>
                <a:cs typeface="Book Antiqua"/>
                <a:sym typeface="Book Antiqua"/>
              </a:rPr>
              <a:t>مقسمة حسب السنة</a:t>
            </a:r>
            <a:r>
              <a:rPr lang="ar-SA" sz="2400" dirty="0" smtClean="0">
                <a:solidFill>
                  <a:srgbClr val="002060"/>
                </a:solidFill>
                <a:latin typeface="Book Antiqua"/>
                <a:ea typeface="Book Antiqua"/>
                <a:cs typeface="Book Antiqua"/>
                <a:sym typeface="Book Antiqua"/>
              </a:rPr>
              <a:t>:</a:t>
            </a:r>
            <a:endParaRPr lang="it-IT" sz="2400" dirty="0">
              <a:solidFill>
                <a:srgbClr val="002060"/>
              </a:solidFill>
              <a:latin typeface="Book Antiqua"/>
              <a:ea typeface="Book Antiqua"/>
              <a:cs typeface="Book Antiqua"/>
              <a:sym typeface="Book Antiqua"/>
            </a:endParaRPr>
          </a:p>
          <a:p>
            <a:pPr lvl="0" indent="-171450">
              <a:spcBef>
                <a:spcPts val="0"/>
              </a:spcBef>
              <a:buNone/>
            </a:pPr>
            <a:endParaRPr lang="it-IT" sz="2400" dirty="0">
              <a:solidFill>
                <a:srgbClr val="002060"/>
              </a:solidFill>
              <a:latin typeface="Book Antiqua"/>
              <a:ea typeface="Book Antiqua"/>
              <a:cs typeface="Book Antiqua"/>
              <a:sym typeface="Book Antiqua"/>
              <a:hlinkClick r:id="rId3"/>
            </a:endParaRPr>
          </a:p>
          <a:p>
            <a:pPr lvl="0" indent="-171450">
              <a:spcBef>
                <a:spcPts val="0"/>
              </a:spcBef>
              <a:buNone/>
            </a:pPr>
            <a:r>
              <a:rPr lang="it-IT" sz="2400" dirty="0">
                <a:solidFill>
                  <a:srgbClr val="002060"/>
                </a:solidFill>
                <a:latin typeface="Book Antiqua"/>
                <a:ea typeface="Book Antiqua"/>
                <a:cs typeface="Book Antiqua"/>
                <a:sym typeface="Book Antiqua"/>
                <a:hlinkClick r:id="rId3"/>
              </a:rPr>
              <a:t>http://api.elsevier.com/documentation/metadata/abstractCitationResp.json</a:t>
            </a:r>
            <a:r>
              <a:rPr lang="it-IT" sz="2400" dirty="0">
                <a:solidFill>
                  <a:srgbClr val="002060"/>
                </a:solidFill>
                <a:latin typeface="Book Antiqua"/>
                <a:ea typeface="Book Antiqua"/>
                <a:cs typeface="Book Antiqua"/>
                <a:sym typeface="Book Antiqua"/>
              </a:rPr>
              <a:t> </a:t>
            </a:r>
            <a:endParaRPr lang="it-IT" sz="2400" b="0" i="0" u="none" strike="noStrike" cap="none" dirty="0">
              <a:solidFill>
                <a:srgbClr val="002060"/>
              </a:solidFill>
              <a:latin typeface="Book Antiqua"/>
              <a:ea typeface="Book Antiqua"/>
              <a:cs typeface="Book Antiqua"/>
              <a:sym typeface="Book Antiqua"/>
            </a:endParaRPr>
          </a:p>
        </p:txBody>
      </p:sp>
      <p:sp>
        <p:nvSpPr>
          <p:cNvPr id="138" name="Shape 138"/>
          <p:cNvSpPr txBox="1">
            <a:spLocks noGrp="1"/>
          </p:cNvSpPr>
          <p:nvPr>
            <p:ph type="sldNum" idx="12"/>
          </p:nvPr>
        </p:nvSpPr>
        <p:spPr>
          <a:xfrm>
            <a:off x="6457950" y="6373712"/>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1000" b="0" i="0" u="none" strike="noStrike" cap="none">
                <a:solidFill>
                  <a:srgbClr val="002060"/>
                </a:solidFill>
                <a:latin typeface="Calibri"/>
                <a:ea typeface="Calibri"/>
                <a:cs typeface="Calibri"/>
                <a:sym typeface="Calibri"/>
              </a:rPr>
              <a:t>19</a:t>
            </a:fld>
            <a:endParaRPr lang="sr-Latn-BA" sz="1000" b="0" i="0" u="none" strike="noStrike" cap="none">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1380297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969264"/>
            <a:ext cx="8229600" cy="677643"/>
          </a:xfrm>
          <a:prstGeom prst="rect">
            <a:avLst/>
          </a:prstGeom>
          <a:noFill/>
          <a:ln>
            <a:noFill/>
          </a:ln>
        </p:spPr>
        <p:txBody>
          <a:bodyPr lIns="91425" tIns="45700" rIns="91425" bIns="45700" anchor="ctr" anchorCtr="0">
            <a:noAutofit/>
          </a:bodyPr>
          <a:lstStyle/>
          <a:p>
            <a:pPr lvl="0" algn="ctr">
              <a:buSzPct val="25000"/>
            </a:pPr>
            <a:r>
              <a:rPr lang="sr-Latn-BA" dirty="0">
                <a:solidFill>
                  <a:srgbClr val="002060"/>
                </a:solidFill>
                <a:latin typeface="Book Antiqua"/>
                <a:ea typeface="Book Antiqua"/>
                <a:cs typeface="Book Antiqua"/>
                <a:sym typeface="Book Antiqua"/>
              </a:rPr>
              <a:t>Learning </a:t>
            </a:r>
            <a:r>
              <a:rPr lang="en-US" dirty="0" smtClean="0">
                <a:solidFill>
                  <a:srgbClr val="002060"/>
                </a:solidFill>
                <a:latin typeface="Book Antiqua"/>
                <a:ea typeface="Book Antiqua"/>
                <a:cs typeface="Book Antiqua"/>
                <a:sym typeface="Book Antiqua"/>
              </a:rPr>
              <a:t>O</a:t>
            </a:r>
            <a:r>
              <a:rPr lang="sr-Latn-BA" dirty="0" smtClean="0">
                <a:solidFill>
                  <a:srgbClr val="002060"/>
                </a:solidFill>
                <a:latin typeface="Book Antiqua"/>
                <a:ea typeface="Book Antiqua"/>
                <a:cs typeface="Book Antiqua"/>
                <a:sym typeface="Book Antiqua"/>
              </a:rPr>
              <a:t>bjectives</a:t>
            </a:r>
            <a:r>
              <a:rPr lang="en-US" dirty="0" smtClean="0">
                <a:solidFill>
                  <a:srgbClr val="002060"/>
                </a:solidFill>
                <a:latin typeface="Book Antiqua"/>
                <a:ea typeface="Book Antiqua"/>
                <a:cs typeface="Book Antiqua"/>
                <a:sym typeface="Book Antiqua"/>
              </a:rPr>
              <a:t> </a:t>
            </a:r>
            <a:r>
              <a:rPr lang="ar-SA" dirty="0">
                <a:solidFill>
                  <a:srgbClr val="002060"/>
                </a:solidFill>
                <a:latin typeface="Book Antiqua"/>
                <a:ea typeface="Book Antiqua"/>
                <a:cs typeface="Book Antiqua"/>
                <a:sym typeface="Book Antiqua"/>
              </a:rPr>
              <a:t>أهداف التعلم</a:t>
            </a:r>
            <a:br>
              <a:rPr lang="ar-SA" dirty="0">
                <a:solidFill>
                  <a:srgbClr val="002060"/>
                </a:solidFill>
                <a:latin typeface="Book Antiqua"/>
                <a:ea typeface="Book Antiqua"/>
                <a:cs typeface="Book Antiqua"/>
                <a:sym typeface="Book Antiqua"/>
              </a:rPr>
            </a:br>
            <a:endParaRPr lang="sr-Latn-BA" dirty="0">
              <a:solidFill>
                <a:srgbClr val="002060"/>
              </a:solidFill>
              <a:latin typeface="Book Antiqua"/>
              <a:ea typeface="Book Antiqua"/>
              <a:cs typeface="Book Antiqua"/>
              <a:sym typeface="Book Antiqua"/>
            </a:endParaRPr>
          </a:p>
        </p:txBody>
      </p:sp>
      <p:sp>
        <p:nvSpPr>
          <p:cNvPr id="130" name="Shape 130"/>
          <p:cNvSpPr txBox="1">
            <a:spLocks noGrp="1"/>
          </p:cNvSpPr>
          <p:nvPr>
            <p:ph type="body" idx="1"/>
          </p:nvPr>
        </p:nvSpPr>
        <p:spPr>
          <a:xfrm>
            <a:off x="800100" y="1569719"/>
            <a:ext cx="7886700" cy="4131882"/>
          </a:xfrm>
          <a:prstGeom prst="rect">
            <a:avLst/>
          </a:prstGeom>
          <a:noFill/>
          <a:ln>
            <a:noFill/>
          </a:ln>
        </p:spPr>
        <p:txBody>
          <a:bodyPr lIns="91425" tIns="45700" rIns="91425" bIns="45700" anchor="t" anchorCtr="0">
            <a:noAutofit/>
          </a:bodyPr>
          <a:lstStyle/>
          <a:p>
            <a:pPr marL="0" lvl="0" indent="-69850" algn="r">
              <a:lnSpc>
                <a:spcPct val="100000"/>
              </a:lnSpc>
              <a:spcBef>
                <a:spcPts val="0"/>
              </a:spcBef>
              <a:buSzPct val="61111"/>
              <a:buNone/>
            </a:pPr>
            <a:r>
              <a:rPr lang="ar-SA" sz="2400" b="1" dirty="0" smtClean="0">
                <a:solidFill>
                  <a:srgbClr val="002060"/>
                </a:solidFill>
                <a:latin typeface="Book Antiqua"/>
              </a:rPr>
              <a:t>   سيتعلم </a:t>
            </a:r>
            <a:r>
              <a:rPr lang="ar-SA" sz="2400" b="1" dirty="0">
                <a:solidFill>
                  <a:srgbClr val="002060"/>
                </a:solidFill>
                <a:latin typeface="Book Antiqua"/>
              </a:rPr>
              <a:t>المشاركون كيفية</a:t>
            </a:r>
            <a:r>
              <a:rPr lang="ar-SA" sz="2400" b="1" dirty="0" smtClean="0">
                <a:solidFill>
                  <a:srgbClr val="002060"/>
                </a:solidFill>
                <a:latin typeface="Book Antiqua"/>
              </a:rPr>
              <a:t>:</a:t>
            </a:r>
            <a:endParaRPr lang="it-IT" sz="2400" b="1" dirty="0">
              <a:solidFill>
                <a:srgbClr val="002060"/>
              </a:solidFill>
              <a:latin typeface="Book Antiqua"/>
            </a:endParaRPr>
          </a:p>
          <a:p>
            <a:pPr marL="114300" lvl="0" indent="0" algn="just" rtl="1">
              <a:lnSpc>
                <a:spcPct val="100000"/>
              </a:lnSpc>
              <a:spcBef>
                <a:spcPts val="0"/>
              </a:spcBef>
              <a:buNone/>
            </a:pPr>
            <a:r>
              <a:rPr lang="en-US" sz="1800" dirty="0" smtClean="0">
                <a:solidFill>
                  <a:srgbClr val="002060"/>
                </a:solidFill>
                <a:latin typeface="Book Antiqua"/>
              </a:rPr>
              <a:t>1</a:t>
            </a:r>
            <a:r>
              <a:rPr lang="ar-SA" sz="2400" dirty="0" smtClean="0">
                <a:solidFill>
                  <a:srgbClr val="002060"/>
                </a:solidFill>
                <a:latin typeface="Book Antiqua"/>
              </a:rPr>
              <a:t>. تحديد </a:t>
            </a:r>
            <a:r>
              <a:rPr lang="ar-SA" sz="2400" dirty="0">
                <a:solidFill>
                  <a:srgbClr val="002060"/>
                </a:solidFill>
                <a:latin typeface="Book Antiqua"/>
              </a:rPr>
              <a:t>بروتوكول مبادرة </a:t>
            </a:r>
            <a:r>
              <a:rPr lang="ar-SA" sz="2400" dirty="0" smtClean="0">
                <a:solidFill>
                  <a:srgbClr val="002060"/>
                </a:solidFill>
                <a:latin typeface="Book Antiqua"/>
              </a:rPr>
              <a:t>المحفوظات المفتوح لتجميع </a:t>
            </a:r>
            <a:r>
              <a:rPr lang="ar-SA" sz="2400" dirty="0">
                <a:solidFill>
                  <a:srgbClr val="002060"/>
                </a:solidFill>
                <a:latin typeface="Book Antiqua"/>
              </a:rPr>
              <a:t>البيانات الوصفية (</a:t>
            </a:r>
            <a:r>
              <a:rPr lang="sr-Latn-BA" sz="2400" dirty="0">
                <a:solidFill>
                  <a:srgbClr val="002060"/>
                </a:solidFill>
                <a:latin typeface="Book Antiqua"/>
              </a:rPr>
              <a:t>OAI-PMH</a:t>
            </a:r>
            <a:r>
              <a:rPr lang="sr-Latn-BA" sz="2400" dirty="0" smtClean="0">
                <a:solidFill>
                  <a:srgbClr val="002060"/>
                </a:solidFill>
                <a:latin typeface="Book Antiqua"/>
              </a:rPr>
              <a:t>)</a:t>
            </a:r>
            <a:endParaRPr lang="ar-SA" sz="2400" dirty="0">
              <a:solidFill>
                <a:srgbClr val="002060"/>
              </a:solidFill>
              <a:latin typeface="Book Antiqua"/>
            </a:endParaRPr>
          </a:p>
          <a:p>
            <a:pPr marL="114300" lvl="0" indent="0" algn="just" rtl="1">
              <a:lnSpc>
                <a:spcPct val="100000"/>
              </a:lnSpc>
              <a:spcBef>
                <a:spcPts val="0"/>
              </a:spcBef>
              <a:buNone/>
            </a:pPr>
            <a:r>
              <a:rPr lang="ar-SA" sz="2400" dirty="0" smtClean="0">
                <a:solidFill>
                  <a:srgbClr val="002060"/>
                </a:solidFill>
                <a:latin typeface="Book Antiqua"/>
              </a:rPr>
              <a:t>2. البحث </a:t>
            </a:r>
            <a:r>
              <a:rPr lang="ar-SA" sz="2400" dirty="0">
                <a:solidFill>
                  <a:srgbClr val="002060"/>
                </a:solidFill>
                <a:latin typeface="Book Antiqua"/>
              </a:rPr>
              <a:t>عن ملف </a:t>
            </a:r>
            <a:r>
              <a:rPr lang="sr-Latn-BA" sz="2400" dirty="0">
                <a:solidFill>
                  <a:srgbClr val="002060"/>
                </a:solidFill>
                <a:latin typeface="Book Antiqua"/>
              </a:rPr>
              <a:t>ORCiD </a:t>
            </a:r>
            <a:r>
              <a:rPr lang="ar-SA" sz="2400" dirty="0" smtClean="0">
                <a:solidFill>
                  <a:srgbClr val="002060"/>
                </a:solidFill>
                <a:latin typeface="Book Antiqua"/>
              </a:rPr>
              <a:t>ومقارنة </a:t>
            </a:r>
            <a:r>
              <a:rPr lang="ar-SA" sz="2400" dirty="0">
                <a:solidFill>
                  <a:srgbClr val="002060"/>
                </a:solidFill>
                <a:latin typeface="Book Antiqua"/>
              </a:rPr>
              <a:t>المعلومات المتاحة مع متطلبات </a:t>
            </a:r>
            <a:r>
              <a:rPr lang="ar-SA" sz="2400" dirty="0" smtClean="0">
                <a:solidFill>
                  <a:srgbClr val="002060"/>
                </a:solidFill>
                <a:latin typeface="Book Antiqua"/>
              </a:rPr>
              <a:t>المستودع الرقمي ؛</a:t>
            </a:r>
            <a:endParaRPr lang="sr-Latn-BA" sz="2400" dirty="0">
              <a:solidFill>
                <a:srgbClr val="002060"/>
              </a:solidFill>
              <a:latin typeface="Book Antiqua"/>
            </a:endParaRPr>
          </a:p>
          <a:p>
            <a:pPr marL="114300" lvl="0" indent="0" algn="r" rtl="1">
              <a:lnSpc>
                <a:spcPct val="100000"/>
              </a:lnSpc>
              <a:spcBef>
                <a:spcPts val="0"/>
              </a:spcBef>
              <a:buNone/>
            </a:pPr>
            <a:r>
              <a:rPr lang="ar-SA" sz="2400" dirty="0" smtClean="0">
                <a:solidFill>
                  <a:srgbClr val="002060"/>
                </a:solidFill>
                <a:latin typeface="Book Antiqua"/>
              </a:rPr>
              <a:t>3. الانتقال </a:t>
            </a:r>
            <a:r>
              <a:rPr lang="ar-SA" sz="2400" dirty="0">
                <a:solidFill>
                  <a:srgbClr val="002060"/>
                </a:solidFill>
                <a:latin typeface="Book Antiqua"/>
              </a:rPr>
              <a:t>إلى صفحة </a:t>
            </a:r>
            <a:r>
              <a:rPr lang="sr-Latn-BA" sz="2400" dirty="0">
                <a:solidFill>
                  <a:srgbClr val="002060"/>
                </a:solidFill>
                <a:latin typeface="Book Antiqua"/>
              </a:rPr>
              <a:t>CRIS / RIMS </a:t>
            </a:r>
            <a:r>
              <a:rPr lang="ar-SA" sz="2400" dirty="0">
                <a:solidFill>
                  <a:srgbClr val="002060"/>
                </a:solidFill>
                <a:latin typeface="Book Antiqua"/>
              </a:rPr>
              <a:t>والكشف عن المعلومات التي يمكن تبادلها </a:t>
            </a:r>
            <a:r>
              <a:rPr lang="ar-SA" sz="2400" dirty="0" smtClean="0">
                <a:solidFill>
                  <a:srgbClr val="002060"/>
                </a:solidFill>
                <a:latin typeface="Book Antiqua"/>
              </a:rPr>
              <a:t>؛</a:t>
            </a:r>
            <a:endParaRPr lang="sr-Latn-BA" sz="2000" dirty="0">
              <a:solidFill>
                <a:srgbClr val="002060"/>
              </a:solidFill>
              <a:latin typeface="Book Antiqua"/>
            </a:endParaRPr>
          </a:p>
          <a:p>
            <a:pPr marL="114300" lvl="0" indent="0" algn="r" rtl="1">
              <a:lnSpc>
                <a:spcPct val="100000"/>
              </a:lnSpc>
              <a:spcBef>
                <a:spcPts val="0"/>
              </a:spcBef>
              <a:buNone/>
            </a:pPr>
            <a:r>
              <a:rPr lang="ar-SA" sz="2400" dirty="0" smtClean="0">
                <a:solidFill>
                  <a:srgbClr val="002060"/>
                </a:solidFill>
                <a:latin typeface="Book Antiqua"/>
              </a:rPr>
              <a:t>4. التحقق </a:t>
            </a:r>
            <a:r>
              <a:rPr lang="ar-SA" sz="2400" dirty="0">
                <a:solidFill>
                  <a:srgbClr val="002060"/>
                </a:solidFill>
                <a:latin typeface="Book Antiqua"/>
              </a:rPr>
              <a:t>من مصدر بيانات وصفية خارجي وتوضيح المعلومات التي يمكن أن تكون مفيدة كمدخلات </a:t>
            </a:r>
            <a:r>
              <a:rPr lang="en-US" sz="2400" dirty="0" smtClean="0">
                <a:solidFill>
                  <a:srgbClr val="002060"/>
                </a:solidFill>
                <a:latin typeface="Book Antiqua"/>
              </a:rPr>
              <a:t>IR</a:t>
            </a:r>
            <a:r>
              <a:rPr lang="ar-SA" sz="2400" dirty="0" smtClean="0">
                <a:solidFill>
                  <a:srgbClr val="002060"/>
                </a:solidFill>
                <a:latin typeface="Book Antiqua"/>
              </a:rPr>
              <a:t>؛</a:t>
            </a:r>
          </a:p>
          <a:p>
            <a:pPr marL="114300" lvl="0" indent="0" algn="r" rtl="1">
              <a:lnSpc>
                <a:spcPct val="100000"/>
              </a:lnSpc>
              <a:spcBef>
                <a:spcPts val="0"/>
              </a:spcBef>
              <a:buNone/>
            </a:pPr>
            <a:r>
              <a:rPr lang="ar-SA" sz="2400" dirty="0" smtClean="0">
                <a:solidFill>
                  <a:srgbClr val="002060"/>
                </a:solidFill>
                <a:latin typeface="Book Antiqua"/>
              </a:rPr>
              <a:t>5. فحص </a:t>
            </a:r>
            <a:r>
              <a:rPr lang="ar-SA" sz="2400" dirty="0">
                <a:solidFill>
                  <a:srgbClr val="002060"/>
                </a:solidFill>
                <a:latin typeface="Book Antiqua"/>
              </a:rPr>
              <a:t>مصدر البيبليومتر وتحديد كيفية تمثيل هذه المعلومات </a:t>
            </a:r>
            <a:r>
              <a:rPr lang="ar-SA" sz="2400" dirty="0" smtClean="0">
                <a:solidFill>
                  <a:srgbClr val="002060"/>
                </a:solidFill>
                <a:latin typeface="Book Antiqua"/>
              </a:rPr>
              <a:t>في</a:t>
            </a:r>
            <a:r>
              <a:rPr lang="en-US" sz="2400" dirty="0" smtClean="0">
                <a:solidFill>
                  <a:srgbClr val="002060"/>
                </a:solidFill>
                <a:latin typeface="Book Antiqua"/>
              </a:rPr>
              <a:t>IR</a:t>
            </a:r>
            <a:r>
              <a:rPr lang="ar-SA" sz="2400" dirty="0" smtClean="0">
                <a:solidFill>
                  <a:srgbClr val="002060"/>
                </a:solidFill>
                <a:latin typeface="Book Antiqua"/>
              </a:rPr>
              <a:t>.</a:t>
            </a:r>
            <a:endParaRPr lang="ar-SA" sz="2400" dirty="0">
              <a:solidFill>
                <a:srgbClr val="002060"/>
              </a:solidFill>
              <a:latin typeface="Book Antiqua"/>
            </a:endParaRPr>
          </a:p>
          <a:p>
            <a:pPr marL="457200" lvl="0" indent="-342900" algn="just" rtl="0">
              <a:lnSpc>
                <a:spcPct val="100000"/>
              </a:lnSpc>
              <a:spcBef>
                <a:spcPts val="0"/>
              </a:spcBef>
              <a:buSzPct val="100000"/>
              <a:buFont typeface="+mj-lt"/>
              <a:buAutoNum type="arabicPeriod"/>
            </a:pPr>
            <a:endParaRPr lang="en-US" sz="1800" dirty="0" smtClean="0">
              <a:solidFill>
                <a:srgbClr val="002060"/>
              </a:solidFill>
              <a:latin typeface="Book Antiqua"/>
            </a:endParaRPr>
          </a:p>
          <a:p>
            <a:pPr marL="457200" lvl="0" indent="-342900" algn="just" rtl="0">
              <a:lnSpc>
                <a:spcPct val="100000"/>
              </a:lnSpc>
              <a:spcBef>
                <a:spcPts val="0"/>
              </a:spcBef>
              <a:buSzPct val="100000"/>
              <a:buFont typeface="+mj-lt"/>
              <a:buAutoNum type="arabicPeriod"/>
            </a:pPr>
            <a:endParaRPr lang="sr-Latn-BA" sz="1800" dirty="0">
              <a:solidFill>
                <a:srgbClr val="002060"/>
              </a:solidFill>
              <a:latin typeface="Book Antiqua"/>
            </a:endParaRPr>
          </a:p>
        </p:txBody>
      </p:sp>
      <p:sp>
        <p:nvSpPr>
          <p:cNvPr id="131" name="Shape 131"/>
          <p:cNvSpPr txBox="1">
            <a:spLocks noGrp="1"/>
          </p:cNvSpPr>
          <p:nvPr>
            <p:ph type="sldNum" idx="12"/>
          </p:nvPr>
        </p:nvSpPr>
        <p:spPr>
          <a:xfrm>
            <a:off x="6457950" y="6373712"/>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1000" b="0" i="0" u="none" strike="noStrike" cap="none">
                <a:solidFill>
                  <a:srgbClr val="002060"/>
                </a:solidFill>
                <a:latin typeface="Calibri"/>
                <a:ea typeface="Calibri"/>
                <a:cs typeface="Calibri"/>
                <a:sym typeface="Calibri"/>
              </a:rPr>
              <a:t>2</a:t>
            </a:fld>
            <a:endParaRPr lang="sr-Latn-BA" sz="1000" b="0" i="0" u="none" strike="noStrike" cap="none">
              <a:solidFill>
                <a:srgbClr val="00206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774700"/>
            <a:ext cx="8229600" cy="7492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it-IT" sz="2800" b="0" i="0" u="none" strike="noStrike" cap="none" dirty="0">
                <a:solidFill>
                  <a:srgbClr val="002060"/>
                </a:solidFill>
                <a:latin typeface="Book Antiqua"/>
                <a:ea typeface="Book Antiqua"/>
                <a:cs typeface="Book Antiqua"/>
                <a:sym typeface="Book Antiqua"/>
              </a:rPr>
              <a:t>5. </a:t>
            </a:r>
            <a:r>
              <a:rPr lang="it-IT" sz="2800" b="0" i="0" u="none" strike="noStrike" cap="none" dirty="0" err="1">
                <a:solidFill>
                  <a:srgbClr val="002060"/>
                </a:solidFill>
                <a:latin typeface="Book Antiqua"/>
                <a:ea typeface="Book Antiqua"/>
                <a:cs typeface="Book Antiqua"/>
                <a:sym typeface="Book Antiqua"/>
              </a:rPr>
              <a:t>Bibliometric</a:t>
            </a:r>
            <a:r>
              <a:rPr lang="it-IT" sz="2800" b="0" i="0" u="none" strike="noStrike" cap="none" dirty="0">
                <a:solidFill>
                  <a:srgbClr val="002060"/>
                </a:solidFill>
                <a:latin typeface="Book Antiqua"/>
                <a:ea typeface="Book Antiqua"/>
                <a:cs typeface="Book Antiqua"/>
                <a:sym typeface="Book Antiqua"/>
              </a:rPr>
              <a:t> </a:t>
            </a:r>
            <a:r>
              <a:rPr lang="it-IT" sz="2800" b="0" i="0" u="none" strike="noStrike" cap="none" dirty="0" err="1">
                <a:solidFill>
                  <a:srgbClr val="002060"/>
                </a:solidFill>
                <a:latin typeface="Book Antiqua"/>
                <a:ea typeface="Book Antiqua"/>
                <a:cs typeface="Book Antiqua"/>
                <a:sym typeface="Book Antiqua"/>
              </a:rPr>
              <a:t>representation</a:t>
            </a:r>
            <a:r>
              <a:rPr lang="it-IT" sz="2800" b="0" i="0" u="none" strike="noStrike" cap="none" dirty="0">
                <a:solidFill>
                  <a:srgbClr val="002060"/>
                </a:solidFill>
                <a:latin typeface="Book Antiqua"/>
                <a:ea typeface="Book Antiqua"/>
                <a:cs typeface="Book Antiqua"/>
                <a:sym typeface="Book Antiqua"/>
              </a:rPr>
              <a:t> in IR (</a:t>
            </a:r>
            <a:r>
              <a:rPr lang="it-IT" sz="2800" b="0" i="0" u="none" strike="noStrike" cap="none" dirty="0">
                <a:solidFill>
                  <a:srgbClr val="002060"/>
                </a:solidFill>
                <a:latin typeface="Book Antiqua"/>
                <a:ea typeface="Book Antiqua"/>
                <a:cs typeface="Book Antiqua"/>
                <a:sym typeface="Book Antiqua"/>
                <a:hlinkClick r:id="rId3"/>
              </a:rPr>
              <a:t>DSpace-CRIS</a:t>
            </a:r>
            <a:r>
              <a:rPr lang="it-IT" sz="2800" b="0" i="0" u="none" strike="noStrike" cap="none" dirty="0">
                <a:solidFill>
                  <a:srgbClr val="002060"/>
                </a:solidFill>
                <a:latin typeface="Book Antiqua"/>
                <a:ea typeface="Book Antiqua"/>
                <a:cs typeface="Book Antiqua"/>
                <a:sym typeface="Book Antiqua"/>
              </a:rPr>
              <a:t>)</a:t>
            </a:r>
            <a:endParaRPr sz="2800" b="0" i="0" u="none" strike="noStrike" cap="none" dirty="0">
              <a:solidFill>
                <a:srgbClr val="002060"/>
              </a:solidFill>
              <a:latin typeface="Book Antiqua"/>
              <a:ea typeface="Book Antiqua"/>
              <a:cs typeface="Book Antiqua"/>
              <a:sym typeface="Book Antiqua"/>
            </a:endParaRPr>
          </a:p>
        </p:txBody>
      </p:sp>
      <p:sp>
        <p:nvSpPr>
          <p:cNvPr id="138" name="Shape 138"/>
          <p:cNvSpPr txBox="1">
            <a:spLocks noGrp="1"/>
          </p:cNvSpPr>
          <p:nvPr>
            <p:ph type="sldNum" idx="12"/>
          </p:nvPr>
        </p:nvSpPr>
        <p:spPr>
          <a:xfrm>
            <a:off x="6457950" y="6373712"/>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1000" b="0" i="0" u="none" strike="noStrike" cap="none">
                <a:solidFill>
                  <a:srgbClr val="002060"/>
                </a:solidFill>
                <a:latin typeface="Calibri"/>
                <a:ea typeface="Calibri"/>
                <a:cs typeface="Calibri"/>
                <a:sym typeface="Calibri"/>
              </a:rPr>
              <a:t>20</a:t>
            </a:fld>
            <a:endParaRPr lang="sr-Latn-BA" sz="1000" b="0" i="0" u="none" strike="noStrike" cap="none">
              <a:solidFill>
                <a:srgbClr val="002060"/>
              </a:solidFill>
              <a:latin typeface="Calibri"/>
              <a:ea typeface="Calibri"/>
              <a:cs typeface="Calibri"/>
              <a:sym typeface="Calibri"/>
            </a:endParaRPr>
          </a:p>
        </p:txBody>
      </p:sp>
      <p:pic>
        <p:nvPicPr>
          <p:cNvPr id="2" name="Immagine 1">
            <a:extLst>
              <a:ext uri="{FF2B5EF4-FFF2-40B4-BE49-F238E27FC236}">
                <a16:creationId xmlns:a16="http://schemas.microsoft.com/office/drawing/2014/main" xmlns="" id="{BFFBA94A-CE50-43EC-AEDC-5ABA400451E7}"/>
              </a:ext>
            </a:extLst>
          </p:cNvPr>
          <p:cNvPicPr>
            <a:picLocks noChangeAspect="1"/>
          </p:cNvPicPr>
          <p:nvPr/>
        </p:nvPicPr>
        <p:blipFill>
          <a:blip r:embed="rId4"/>
          <a:stretch>
            <a:fillRect/>
          </a:stretch>
        </p:blipFill>
        <p:spPr>
          <a:xfrm>
            <a:off x="866775" y="1413215"/>
            <a:ext cx="7410450" cy="5410200"/>
          </a:xfrm>
          <a:prstGeom prst="rect">
            <a:avLst/>
          </a:prstGeom>
        </p:spPr>
      </p:pic>
    </p:spTree>
    <p:extLst>
      <p:ext uri="{BB962C8B-B14F-4D97-AF65-F5344CB8AC3E}">
        <p14:creationId xmlns:p14="http://schemas.microsoft.com/office/powerpoint/2010/main" val="1437787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774700"/>
            <a:ext cx="8229600" cy="74929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it-IT" sz="2800" b="0" i="0" u="none" strike="noStrike" cap="none" dirty="0">
                <a:solidFill>
                  <a:srgbClr val="002060"/>
                </a:solidFill>
                <a:latin typeface="Book Antiqua"/>
                <a:ea typeface="Book Antiqua"/>
                <a:cs typeface="Book Antiqua"/>
                <a:sym typeface="Book Antiqua"/>
              </a:rPr>
              <a:t>Thank you for </a:t>
            </a:r>
            <a:r>
              <a:rPr lang="en-US" sz="2800" dirty="0" smtClean="0">
                <a:solidFill>
                  <a:srgbClr val="002060"/>
                </a:solidFill>
                <a:latin typeface="Book Antiqua"/>
                <a:ea typeface="Book Antiqua"/>
                <a:cs typeface="Book Antiqua"/>
                <a:sym typeface="Book Antiqua"/>
              </a:rPr>
              <a:t>your </a:t>
            </a:r>
            <a:r>
              <a:rPr lang="it-IT" sz="2800" b="0" i="0" u="none" strike="noStrike" cap="none" dirty="0" smtClean="0">
                <a:solidFill>
                  <a:srgbClr val="002060"/>
                </a:solidFill>
                <a:latin typeface="Book Antiqua"/>
                <a:ea typeface="Book Antiqua"/>
                <a:cs typeface="Book Antiqua"/>
                <a:sym typeface="Book Antiqua"/>
              </a:rPr>
              <a:t>attention</a:t>
            </a:r>
            <a:r>
              <a:rPr lang="it-IT" sz="2800" b="0" i="0" u="none" strike="noStrike" cap="none" dirty="0">
                <a:solidFill>
                  <a:srgbClr val="002060"/>
                </a:solidFill>
                <a:latin typeface="Book Antiqua"/>
                <a:ea typeface="Book Antiqua"/>
                <a:cs typeface="Book Antiqua"/>
                <a:sym typeface="Book Antiqua"/>
              </a:rPr>
              <a:t>!</a:t>
            </a:r>
            <a:endParaRPr sz="2800" b="0" i="0" u="none" strike="noStrike" cap="none" dirty="0">
              <a:solidFill>
                <a:srgbClr val="002060"/>
              </a:solidFill>
              <a:latin typeface="Book Antiqua"/>
              <a:ea typeface="Book Antiqua"/>
              <a:cs typeface="Book Antiqua"/>
              <a:sym typeface="Book Antiqua"/>
            </a:endParaRPr>
          </a:p>
        </p:txBody>
      </p:sp>
      <p:sp>
        <p:nvSpPr>
          <p:cNvPr id="137" name="Shape 137"/>
          <p:cNvSpPr txBox="1">
            <a:spLocks noGrp="1"/>
          </p:cNvSpPr>
          <p:nvPr>
            <p:ph type="body" idx="1"/>
          </p:nvPr>
        </p:nvSpPr>
        <p:spPr>
          <a:xfrm>
            <a:off x="628650" y="1674055"/>
            <a:ext cx="7886700" cy="4501662"/>
          </a:xfrm>
          <a:prstGeom prst="rect">
            <a:avLst/>
          </a:prstGeom>
          <a:noFill/>
          <a:ln>
            <a:noFill/>
          </a:ln>
        </p:spPr>
        <p:txBody>
          <a:bodyPr lIns="91425" tIns="45700" rIns="91425" bIns="45700" anchor="t" anchorCtr="0">
            <a:noAutofit/>
          </a:bodyPr>
          <a:lstStyle/>
          <a:p>
            <a:pPr lvl="0" indent="-171450" algn="ctr">
              <a:spcBef>
                <a:spcPts val="0"/>
              </a:spcBef>
              <a:buNone/>
            </a:pPr>
            <a:endParaRPr lang="it-IT" sz="2400" dirty="0">
              <a:solidFill>
                <a:srgbClr val="002060"/>
              </a:solidFill>
              <a:latin typeface="Book Antiqua"/>
              <a:ea typeface="Book Antiqua"/>
              <a:cs typeface="Book Antiqua"/>
              <a:sym typeface="Book Antiqua"/>
            </a:endParaRPr>
          </a:p>
          <a:p>
            <a:pPr lvl="0" indent="-171450" algn="ctr">
              <a:spcBef>
                <a:spcPts val="0"/>
              </a:spcBef>
              <a:buNone/>
            </a:pPr>
            <a:endParaRPr lang="it-IT" sz="4000" b="0" i="0" u="none" strike="noStrike" cap="none" dirty="0">
              <a:solidFill>
                <a:srgbClr val="002060"/>
              </a:solidFill>
              <a:latin typeface="Book Antiqua"/>
              <a:ea typeface="Book Antiqua"/>
              <a:cs typeface="Book Antiqua"/>
              <a:sym typeface="Book Antiqua"/>
            </a:endParaRPr>
          </a:p>
          <a:p>
            <a:pPr lvl="0" indent="-171450" algn="ctr">
              <a:spcBef>
                <a:spcPts val="0"/>
              </a:spcBef>
              <a:buNone/>
            </a:pPr>
            <a:endParaRPr lang="it-IT" sz="4000" dirty="0">
              <a:solidFill>
                <a:srgbClr val="002060"/>
              </a:solidFill>
              <a:latin typeface="Book Antiqua"/>
              <a:ea typeface="Book Antiqua"/>
              <a:cs typeface="Book Antiqua"/>
              <a:sym typeface="Book Antiqua"/>
            </a:endParaRPr>
          </a:p>
          <a:p>
            <a:pPr lvl="0" indent="-171450" algn="ctr">
              <a:spcBef>
                <a:spcPts val="0"/>
              </a:spcBef>
              <a:buNone/>
            </a:pPr>
            <a:endParaRPr lang="it-IT" sz="4000" b="0" i="0" u="none" strike="noStrike" cap="none" dirty="0">
              <a:solidFill>
                <a:srgbClr val="002060"/>
              </a:solidFill>
              <a:latin typeface="Book Antiqua"/>
              <a:ea typeface="Book Antiqua"/>
              <a:cs typeface="Book Antiqua"/>
              <a:sym typeface="Book Antiqua"/>
            </a:endParaRPr>
          </a:p>
          <a:p>
            <a:pPr lvl="0" indent="-171450" algn="ctr">
              <a:spcBef>
                <a:spcPts val="0"/>
              </a:spcBef>
              <a:buNone/>
            </a:pPr>
            <a:endParaRPr lang="it-IT" sz="4000" dirty="0">
              <a:solidFill>
                <a:srgbClr val="002060"/>
              </a:solidFill>
              <a:latin typeface="Book Antiqua"/>
              <a:ea typeface="Book Antiqua"/>
              <a:cs typeface="Book Antiqua"/>
              <a:sym typeface="Book Antiqua"/>
            </a:endParaRPr>
          </a:p>
          <a:p>
            <a:pPr lvl="0" indent="-171450" algn="ctr">
              <a:spcBef>
                <a:spcPts val="0"/>
              </a:spcBef>
              <a:buNone/>
            </a:pPr>
            <a:endParaRPr lang="it-IT" sz="4000" b="0" i="0" u="none" strike="noStrike" cap="none" dirty="0">
              <a:solidFill>
                <a:srgbClr val="002060"/>
              </a:solidFill>
              <a:latin typeface="Book Antiqua"/>
              <a:ea typeface="Book Antiqua"/>
              <a:cs typeface="Book Antiqua"/>
              <a:sym typeface="Book Antiqua"/>
            </a:endParaRPr>
          </a:p>
          <a:p>
            <a:pPr lvl="0" indent="-171450" algn="ctr">
              <a:spcBef>
                <a:spcPts val="0"/>
              </a:spcBef>
              <a:buNone/>
            </a:pPr>
            <a:endParaRPr lang="it-IT" sz="4000" dirty="0">
              <a:solidFill>
                <a:srgbClr val="002060"/>
              </a:solidFill>
              <a:latin typeface="Book Antiqua"/>
              <a:ea typeface="Book Antiqua"/>
              <a:cs typeface="Book Antiqua"/>
              <a:sym typeface="Book Antiqua"/>
            </a:endParaRPr>
          </a:p>
          <a:p>
            <a:pPr lvl="0" indent="-171450" algn="ctr">
              <a:spcBef>
                <a:spcPts val="0"/>
              </a:spcBef>
              <a:buNone/>
            </a:pPr>
            <a:endParaRPr lang="it-IT" sz="4000" b="0" i="0" u="none" strike="noStrike" cap="none" dirty="0">
              <a:solidFill>
                <a:srgbClr val="002060"/>
              </a:solidFill>
              <a:latin typeface="Book Antiqua"/>
              <a:ea typeface="Book Antiqua"/>
              <a:cs typeface="Book Antiqua"/>
              <a:sym typeface="Book Antiqua"/>
            </a:endParaRPr>
          </a:p>
        </p:txBody>
      </p:sp>
      <p:sp>
        <p:nvSpPr>
          <p:cNvPr id="138" name="Shape 138"/>
          <p:cNvSpPr txBox="1">
            <a:spLocks noGrp="1"/>
          </p:cNvSpPr>
          <p:nvPr>
            <p:ph type="sldNum" idx="12"/>
          </p:nvPr>
        </p:nvSpPr>
        <p:spPr>
          <a:xfrm>
            <a:off x="6457950" y="6373712"/>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1000" b="0" i="0" u="none" strike="noStrike" cap="none">
                <a:solidFill>
                  <a:srgbClr val="002060"/>
                </a:solidFill>
                <a:latin typeface="Calibri"/>
                <a:ea typeface="Calibri"/>
                <a:cs typeface="Calibri"/>
                <a:sym typeface="Calibri"/>
              </a:rPr>
              <a:t>21</a:t>
            </a:fld>
            <a:endParaRPr lang="sr-Latn-BA" sz="1000" b="0" i="0" u="none" strike="noStrike" cap="none">
              <a:solidFill>
                <a:srgbClr val="002060"/>
              </a:solidFill>
              <a:latin typeface="Calibri"/>
              <a:ea typeface="Calibri"/>
              <a:cs typeface="Calibri"/>
              <a:sym typeface="Calibri"/>
            </a:endParaRPr>
          </a:p>
        </p:txBody>
      </p:sp>
      <p:pic>
        <p:nvPicPr>
          <p:cNvPr id="2" name="Immagine 1">
            <a:extLst>
              <a:ext uri="{FF2B5EF4-FFF2-40B4-BE49-F238E27FC236}">
                <a16:creationId xmlns:a16="http://schemas.microsoft.com/office/drawing/2014/main" xmlns="" id="{FECC942D-4134-452B-A4E6-B5F4F5F4F3E8}"/>
              </a:ext>
            </a:extLst>
          </p:cNvPr>
          <p:cNvPicPr>
            <a:picLocks noChangeAspect="1"/>
          </p:cNvPicPr>
          <p:nvPr/>
        </p:nvPicPr>
        <p:blipFill>
          <a:blip r:embed="rId3"/>
          <a:stretch>
            <a:fillRect/>
          </a:stretch>
        </p:blipFill>
        <p:spPr>
          <a:xfrm>
            <a:off x="1195754" y="1721994"/>
            <a:ext cx="6752492" cy="3376246"/>
          </a:xfrm>
          <a:prstGeom prst="rect">
            <a:avLst/>
          </a:prstGeom>
        </p:spPr>
      </p:pic>
      <p:sp>
        <p:nvSpPr>
          <p:cNvPr id="7" name="Shape 136">
            <a:extLst>
              <a:ext uri="{FF2B5EF4-FFF2-40B4-BE49-F238E27FC236}">
                <a16:creationId xmlns:a16="http://schemas.microsoft.com/office/drawing/2014/main" xmlns="" id="{3A5A3741-0A7D-4EB2-B5E8-049F4E0CFDA5}"/>
              </a:ext>
            </a:extLst>
          </p:cNvPr>
          <p:cNvSpPr txBox="1">
            <a:spLocks/>
          </p:cNvSpPr>
          <p:nvPr/>
        </p:nvSpPr>
        <p:spPr>
          <a:xfrm>
            <a:off x="457200" y="5248296"/>
            <a:ext cx="8229600" cy="749299"/>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buSzPct val="25000"/>
            </a:pPr>
            <a:r>
              <a:rPr lang="it-IT" sz="2800" dirty="0">
                <a:solidFill>
                  <a:srgbClr val="002060"/>
                </a:solidFill>
                <a:latin typeface="Book Antiqua"/>
                <a:ea typeface="Book Antiqua"/>
                <a:cs typeface="Book Antiqua"/>
                <a:sym typeface="Book Antiqua"/>
              </a:rPr>
              <a:t>susanna.mornati@4science.it</a:t>
            </a:r>
          </a:p>
        </p:txBody>
      </p:sp>
    </p:spTree>
    <p:extLst>
      <p:ext uri="{BB962C8B-B14F-4D97-AF65-F5344CB8AC3E}">
        <p14:creationId xmlns:p14="http://schemas.microsoft.com/office/powerpoint/2010/main" val="3694157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774700"/>
            <a:ext cx="8229600" cy="74929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it-IT" dirty="0" smtClean="0">
                <a:solidFill>
                  <a:srgbClr val="002060"/>
                </a:solidFill>
                <a:latin typeface="Book Antiqua"/>
                <a:ea typeface="Book Antiqua"/>
                <a:cs typeface="Book Antiqua"/>
                <a:sym typeface="Book Antiqua"/>
              </a:rPr>
              <a:t>The </a:t>
            </a:r>
            <a:r>
              <a:rPr lang="it-IT" dirty="0">
                <a:solidFill>
                  <a:srgbClr val="002060"/>
                </a:solidFill>
                <a:latin typeface="Book Antiqua"/>
                <a:ea typeface="Book Antiqua"/>
                <a:cs typeface="Book Antiqua"/>
                <a:sym typeface="Book Antiqua"/>
              </a:rPr>
              <a:t>OAI-PMH: </a:t>
            </a:r>
            <a:r>
              <a:rPr lang="ar-SA" dirty="0" smtClean="0">
                <a:solidFill>
                  <a:srgbClr val="002060"/>
                </a:solidFill>
                <a:latin typeface="Book Antiqua"/>
                <a:ea typeface="Book Antiqua"/>
                <a:cs typeface="Book Antiqua"/>
                <a:sym typeface="Book Antiqua"/>
              </a:rPr>
              <a:t>التعريف ب:</a:t>
            </a:r>
            <a:endParaRPr lang="sr-Latn-BA" dirty="0">
              <a:solidFill>
                <a:srgbClr val="002060"/>
              </a:solidFill>
              <a:latin typeface="Book Antiqua"/>
              <a:ea typeface="Book Antiqua"/>
              <a:cs typeface="Book Antiqua"/>
              <a:sym typeface="Book Antiqua"/>
            </a:endParaRPr>
          </a:p>
        </p:txBody>
      </p:sp>
      <p:sp>
        <p:nvSpPr>
          <p:cNvPr id="130" name="Shape 130"/>
          <p:cNvSpPr txBox="1">
            <a:spLocks noGrp="1"/>
          </p:cNvSpPr>
          <p:nvPr>
            <p:ph type="body" idx="1"/>
          </p:nvPr>
        </p:nvSpPr>
        <p:spPr>
          <a:xfrm>
            <a:off x="628650" y="1825625"/>
            <a:ext cx="7886700" cy="4351338"/>
          </a:xfrm>
          <a:prstGeom prst="rect">
            <a:avLst/>
          </a:prstGeom>
          <a:noFill/>
          <a:ln>
            <a:noFill/>
          </a:ln>
        </p:spPr>
        <p:txBody>
          <a:bodyPr lIns="91425" tIns="45700" rIns="91425" bIns="45700" anchor="t" anchorCtr="0">
            <a:noAutofit/>
          </a:bodyPr>
          <a:lstStyle/>
          <a:p>
            <a:pPr marL="0" lvl="0" indent="-69850" algn="just" rtl="1">
              <a:lnSpc>
                <a:spcPct val="100000"/>
              </a:lnSpc>
              <a:spcBef>
                <a:spcPts val="0"/>
              </a:spcBef>
              <a:buSzPct val="61111"/>
              <a:buNone/>
            </a:pPr>
            <a:r>
              <a:rPr lang="ar-SA" sz="2800" dirty="0" smtClean="0">
                <a:solidFill>
                  <a:srgbClr val="002060"/>
                </a:solidFill>
                <a:latin typeface="Book Antiqua"/>
              </a:rPr>
              <a:t>يوفر </a:t>
            </a:r>
            <a:r>
              <a:rPr lang="ar-SA" sz="2800" dirty="0">
                <a:solidFill>
                  <a:srgbClr val="002060"/>
                </a:solidFill>
                <a:latin typeface="Book Antiqua"/>
              </a:rPr>
              <a:t>بروتوكول مبادرة المحفوظات المفتوحة </a:t>
            </a:r>
            <a:r>
              <a:rPr lang="ar-SA" sz="2800" dirty="0" smtClean="0">
                <a:solidFill>
                  <a:srgbClr val="002060"/>
                </a:solidFill>
                <a:latin typeface="Book Antiqua"/>
              </a:rPr>
              <a:t>لتجميع البيانات </a:t>
            </a:r>
            <a:r>
              <a:rPr lang="ar-SA" sz="2800" dirty="0">
                <a:solidFill>
                  <a:srgbClr val="002060"/>
                </a:solidFill>
                <a:latin typeface="Book Antiqua"/>
              </a:rPr>
              <a:t>الوصفية (</a:t>
            </a:r>
            <a:r>
              <a:rPr lang="en-US" sz="2800" dirty="0">
                <a:solidFill>
                  <a:srgbClr val="002060"/>
                </a:solidFill>
                <a:latin typeface="Book Antiqua"/>
              </a:rPr>
              <a:t>OAI-PMH) </a:t>
            </a:r>
            <a:r>
              <a:rPr lang="ar-SA" sz="2800" dirty="0">
                <a:solidFill>
                  <a:srgbClr val="002060"/>
                </a:solidFill>
                <a:latin typeface="Book Antiqua"/>
              </a:rPr>
              <a:t>إطارًا للتشغيل </a:t>
            </a:r>
            <a:r>
              <a:rPr lang="ar-SA" sz="2800" dirty="0" smtClean="0">
                <a:solidFill>
                  <a:srgbClr val="002060"/>
                </a:solidFill>
                <a:latin typeface="Book Antiqua"/>
              </a:rPr>
              <a:t>المشترك بشكل مستقل </a:t>
            </a:r>
            <a:r>
              <a:rPr lang="ar-SA" sz="2800" dirty="0">
                <a:solidFill>
                  <a:srgbClr val="002060"/>
                </a:solidFill>
                <a:latin typeface="Book Antiqua"/>
              </a:rPr>
              <a:t>عن التطبيقات قائم على حصاد البيانات الوصفية</a:t>
            </a:r>
            <a:r>
              <a:rPr lang="ar-SA" sz="2800" dirty="0" smtClean="0">
                <a:solidFill>
                  <a:srgbClr val="002060"/>
                </a:solidFill>
                <a:latin typeface="Book Antiqua"/>
              </a:rPr>
              <a:t>.</a:t>
            </a:r>
            <a:endParaRPr lang="en-US" sz="2800" dirty="0">
              <a:solidFill>
                <a:srgbClr val="002060"/>
              </a:solidFill>
              <a:latin typeface="Book Antiqua"/>
            </a:endParaRPr>
          </a:p>
          <a:p>
            <a:pPr marL="0" lvl="0" indent="-69850" algn="just">
              <a:lnSpc>
                <a:spcPct val="100000"/>
              </a:lnSpc>
              <a:spcBef>
                <a:spcPts val="0"/>
              </a:spcBef>
              <a:buSzPct val="61111"/>
              <a:buNone/>
            </a:pPr>
            <a:endParaRPr lang="en-US" sz="2800" dirty="0">
              <a:solidFill>
                <a:srgbClr val="002060"/>
              </a:solidFill>
              <a:latin typeface="Book Antiqua"/>
            </a:endParaRPr>
          </a:p>
          <a:p>
            <a:pPr marL="0" lvl="0" indent="-69850" algn="r" rtl="1">
              <a:lnSpc>
                <a:spcPct val="100000"/>
              </a:lnSpc>
              <a:spcBef>
                <a:spcPts val="0"/>
              </a:spcBef>
              <a:buSzPct val="61111"/>
              <a:buNone/>
            </a:pPr>
            <a:r>
              <a:rPr lang="en-US" sz="2800" dirty="0" smtClean="0">
                <a:solidFill>
                  <a:srgbClr val="002060"/>
                </a:solidFill>
                <a:latin typeface="Book Antiqua"/>
              </a:rPr>
              <a:t>   </a:t>
            </a:r>
            <a:r>
              <a:rPr lang="ar-SA" sz="2800" dirty="0" smtClean="0">
                <a:solidFill>
                  <a:srgbClr val="002060"/>
                </a:solidFill>
                <a:latin typeface="Book Antiqua"/>
              </a:rPr>
              <a:t>بروتوكول </a:t>
            </a:r>
            <a:r>
              <a:rPr lang="ar-SA" sz="2800" dirty="0">
                <a:solidFill>
                  <a:srgbClr val="002060"/>
                </a:solidFill>
                <a:latin typeface="Book Antiqua"/>
              </a:rPr>
              <a:t>مبادرة المحفوظات المفتوحة </a:t>
            </a:r>
            <a:r>
              <a:rPr lang="ar-SA" sz="2800" dirty="0" smtClean="0">
                <a:solidFill>
                  <a:srgbClr val="002060"/>
                </a:solidFill>
                <a:latin typeface="Book Antiqua"/>
              </a:rPr>
              <a:t>لتجميع البيانات الوصفية</a:t>
            </a:r>
            <a:endParaRPr lang="en-US" sz="2800" dirty="0" smtClean="0">
              <a:solidFill>
                <a:srgbClr val="002060"/>
              </a:solidFill>
              <a:latin typeface="Book Antiqua"/>
            </a:endParaRPr>
          </a:p>
          <a:p>
            <a:pPr marL="0" lvl="0" indent="-69850" algn="r" rtl="1">
              <a:lnSpc>
                <a:spcPct val="100000"/>
              </a:lnSpc>
              <a:spcBef>
                <a:spcPts val="0"/>
              </a:spcBef>
              <a:buSzPct val="61111"/>
              <a:buNone/>
            </a:pPr>
            <a:r>
              <a:rPr lang="ar-SA" sz="2800" dirty="0" smtClean="0">
                <a:solidFill>
                  <a:srgbClr val="002060"/>
                </a:solidFill>
                <a:latin typeface="Book Antiqua"/>
              </a:rPr>
              <a:t> </a:t>
            </a:r>
            <a:r>
              <a:rPr lang="ar-SA" sz="2800" dirty="0">
                <a:solidFill>
                  <a:srgbClr val="002060"/>
                </a:solidFill>
                <a:latin typeface="Book Antiqua"/>
              </a:rPr>
              <a:t>(</a:t>
            </a:r>
            <a:r>
              <a:rPr lang="en-US" sz="2800" dirty="0">
                <a:solidFill>
                  <a:srgbClr val="002060"/>
                </a:solidFill>
                <a:latin typeface="Book Antiqua"/>
              </a:rPr>
              <a:t>OAI-PMH) ، </a:t>
            </a:r>
            <a:r>
              <a:rPr lang="ar-SA" sz="2800" dirty="0">
                <a:solidFill>
                  <a:srgbClr val="002060"/>
                </a:solidFill>
                <a:latin typeface="Book Antiqua"/>
              </a:rPr>
              <a:t>الإصدار 2.0 ، يونيو 2002</a:t>
            </a:r>
          </a:p>
          <a:p>
            <a:pPr marL="0" lvl="0" indent="-69850">
              <a:lnSpc>
                <a:spcPct val="100000"/>
              </a:lnSpc>
              <a:spcBef>
                <a:spcPts val="0"/>
              </a:spcBef>
              <a:buSzPct val="61111"/>
              <a:buNone/>
            </a:pPr>
            <a:r>
              <a:rPr lang="ar-SA" sz="2800" dirty="0">
                <a:solidFill>
                  <a:srgbClr val="002060"/>
                </a:solidFill>
                <a:latin typeface="Book Antiqua"/>
              </a:rPr>
              <a:t>     </a:t>
            </a:r>
            <a:r>
              <a:rPr lang="en-US" sz="2800" dirty="0">
                <a:solidFill>
                  <a:srgbClr val="002060"/>
                </a:solidFill>
                <a:latin typeface="Book Antiqua"/>
              </a:rPr>
              <a:t>http://www.openarchives.org/OAI/2.0/openarchivesprotocol.htm</a:t>
            </a:r>
            <a:endParaRPr lang="ar-SA" sz="2800" dirty="0" smtClean="0">
              <a:solidFill>
                <a:srgbClr val="002060"/>
              </a:solidFill>
              <a:latin typeface="Book Antiqua"/>
            </a:endParaRPr>
          </a:p>
          <a:p>
            <a:pPr marL="0" lvl="0" indent="-69850" algn="just">
              <a:lnSpc>
                <a:spcPct val="100000"/>
              </a:lnSpc>
              <a:spcBef>
                <a:spcPts val="0"/>
              </a:spcBef>
              <a:buSzPct val="61111"/>
              <a:buNone/>
            </a:pPr>
            <a:endParaRPr lang="en-US" sz="2800" dirty="0">
              <a:solidFill>
                <a:srgbClr val="002060"/>
              </a:solidFill>
              <a:latin typeface="Book Antiqua"/>
            </a:endParaRPr>
          </a:p>
          <a:p>
            <a:pPr marL="0" lvl="0" indent="-69850" algn="just">
              <a:lnSpc>
                <a:spcPct val="100000"/>
              </a:lnSpc>
              <a:spcBef>
                <a:spcPts val="0"/>
              </a:spcBef>
              <a:buSzPct val="61111"/>
              <a:buNone/>
            </a:pPr>
            <a:endParaRPr lang="en-US" sz="2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rtl="0">
              <a:lnSpc>
                <a:spcPct val="100000"/>
              </a:lnSpc>
              <a:spcBef>
                <a:spcPts val="0"/>
              </a:spcBef>
              <a:buClr>
                <a:schemeClr val="dk1"/>
              </a:buClr>
              <a:buSzPct val="61111"/>
              <a:buFont typeface="Arial"/>
              <a:buNone/>
            </a:pPr>
            <a:endParaRPr lang="sr-Latn-BA" sz="1800" dirty="0">
              <a:solidFill>
                <a:srgbClr val="002060"/>
              </a:solidFill>
              <a:latin typeface="Book Antiqua"/>
            </a:endParaRPr>
          </a:p>
        </p:txBody>
      </p:sp>
      <p:sp>
        <p:nvSpPr>
          <p:cNvPr id="131" name="Shape 131"/>
          <p:cNvSpPr txBox="1">
            <a:spLocks noGrp="1"/>
          </p:cNvSpPr>
          <p:nvPr>
            <p:ph type="sldNum" idx="12"/>
          </p:nvPr>
        </p:nvSpPr>
        <p:spPr>
          <a:xfrm>
            <a:off x="6457950" y="6373712"/>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1000" b="0" i="0" u="none" strike="noStrike" cap="none">
                <a:solidFill>
                  <a:srgbClr val="002060"/>
                </a:solidFill>
                <a:latin typeface="Calibri"/>
                <a:ea typeface="Calibri"/>
                <a:cs typeface="Calibri"/>
                <a:sym typeface="Calibri"/>
              </a:rPr>
              <a:t>3</a:t>
            </a:fld>
            <a:endParaRPr lang="sr-Latn-BA" sz="1000" b="0" i="0" u="none" strike="noStrike" cap="none">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672017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774700"/>
            <a:ext cx="8229600" cy="749299"/>
          </a:xfrm>
          <a:prstGeom prst="rect">
            <a:avLst/>
          </a:prstGeom>
          <a:noFill/>
          <a:ln>
            <a:noFill/>
          </a:ln>
        </p:spPr>
        <p:txBody>
          <a:bodyPr lIns="91425" tIns="45700" rIns="91425" bIns="45700" anchor="ctr" anchorCtr="0">
            <a:noAutofit/>
          </a:bodyPr>
          <a:lstStyle/>
          <a:p>
            <a:pPr lvl="0" algn="ctr" rtl="1">
              <a:buSzPct val="25000"/>
            </a:pPr>
            <a:r>
              <a:rPr lang="ar-SA" dirty="0" smtClean="0">
                <a:solidFill>
                  <a:srgbClr val="002060"/>
                </a:solidFill>
                <a:latin typeface="Book Antiqua"/>
                <a:ea typeface="Book Antiqua"/>
                <a:cs typeface="Book Antiqua"/>
                <a:sym typeface="Book Antiqua"/>
              </a:rPr>
              <a:t>أسلوب البناء</a:t>
            </a:r>
            <a:r>
              <a:rPr lang="en-US" dirty="0" smtClean="0">
                <a:solidFill>
                  <a:srgbClr val="002060"/>
                </a:solidFill>
                <a:latin typeface="Book Antiqua"/>
                <a:ea typeface="Book Antiqua"/>
                <a:cs typeface="Book Antiqua"/>
                <a:sym typeface="Book Antiqua"/>
              </a:rPr>
              <a:t>:</a:t>
            </a:r>
            <a:r>
              <a:rPr lang="ar-SA" dirty="0" smtClean="0">
                <a:solidFill>
                  <a:srgbClr val="002060"/>
                </a:solidFill>
                <a:latin typeface="Book Antiqua"/>
                <a:ea typeface="Book Antiqua"/>
                <a:cs typeface="Book Antiqua"/>
                <a:sym typeface="Book Antiqua"/>
              </a:rPr>
              <a:t> </a:t>
            </a:r>
            <a:r>
              <a:rPr lang="it-IT" dirty="0">
                <a:solidFill>
                  <a:srgbClr val="002060"/>
                </a:solidFill>
                <a:latin typeface="Book Antiqua"/>
                <a:ea typeface="Book Antiqua"/>
                <a:cs typeface="Book Antiqua"/>
                <a:sym typeface="Book Antiqua"/>
              </a:rPr>
              <a:t>The OAI-PMH: </a:t>
            </a:r>
            <a:r>
              <a:rPr lang="it-IT" dirty="0" smtClean="0">
                <a:solidFill>
                  <a:srgbClr val="002060"/>
                </a:solidFill>
                <a:latin typeface="Book Antiqua"/>
                <a:ea typeface="Book Antiqua"/>
                <a:cs typeface="Book Antiqua"/>
                <a:sym typeface="Book Antiqua"/>
              </a:rPr>
              <a:t>architecture  </a:t>
            </a:r>
            <a:r>
              <a:rPr lang="ar-SA" dirty="0" smtClean="0">
                <a:solidFill>
                  <a:srgbClr val="002060"/>
                </a:solidFill>
                <a:latin typeface="Book Antiqua"/>
                <a:ea typeface="Book Antiqua"/>
                <a:cs typeface="Book Antiqua"/>
                <a:sym typeface="Book Antiqua"/>
              </a:rPr>
              <a:t> </a:t>
            </a:r>
            <a:endParaRPr lang="sr-Latn-BA" dirty="0">
              <a:solidFill>
                <a:srgbClr val="002060"/>
              </a:solidFill>
              <a:latin typeface="Book Antiqua"/>
              <a:ea typeface="Book Antiqua"/>
              <a:cs typeface="Book Antiqua"/>
              <a:sym typeface="Book Antiqua"/>
            </a:endParaRPr>
          </a:p>
        </p:txBody>
      </p:sp>
      <p:sp>
        <p:nvSpPr>
          <p:cNvPr id="130" name="Shape 130"/>
          <p:cNvSpPr txBox="1">
            <a:spLocks noGrp="1"/>
          </p:cNvSpPr>
          <p:nvPr>
            <p:ph type="body" idx="1"/>
          </p:nvPr>
        </p:nvSpPr>
        <p:spPr>
          <a:xfrm>
            <a:off x="628650" y="1825625"/>
            <a:ext cx="7886700" cy="4351338"/>
          </a:xfrm>
          <a:prstGeom prst="rect">
            <a:avLst/>
          </a:prstGeom>
          <a:noFill/>
          <a:ln>
            <a:noFill/>
          </a:ln>
        </p:spPr>
        <p:txBody>
          <a:bodyPr lIns="91425" tIns="45700" rIns="91425" bIns="45700" anchor="t" anchorCtr="0">
            <a:noAutofit/>
          </a:bodyPr>
          <a:lstStyle/>
          <a:p>
            <a:pPr marL="0" lvl="0" indent="-69850" algn="r" rtl="1">
              <a:lnSpc>
                <a:spcPct val="100000"/>
              </a:lnSpc>
              <a:spcBef>
                <a:spcPts val="0"/>
              </a:spcBef>
              <a:buSzPct val="61111"/>
              <a:buNone/>
            </a:pPr>
            <a:r>
              <a:rPr lang="ar-SA" sz="2400" dirty="0" smtClean="0">
                <a:solidFill>
                  <a:srgbClr val="002060"/>
                </a:solidFill>
                <a:latin typeface="Book Antiqua"/>
              </a:rPr>
              <a:t>هناك </a:t>
            </a:r>
            <a:r>
              <a:rPr lang="ar-SA" sz="2400" dirty="0">
                <a:solidFill>
                  <a:srgbClr val="002060"/>
                </a:solidFill>
                <a:latin typeface="Book Antiqua"/>
              </a:rPr>
              <a:t>فئتان من المشاركين في إطار </a:t>
            </a:r>
            <a:r>
              <a:rPr lang="en-US" sz="2400" dirty="0">
                <a:solidFill>
                  <a:srgbClr val="002060"/>
                </a:solidFill>
                <a:latin typeface="Book Antiqua"/>
              </a:rPr>
              <a:t>OAI-PMH</a:t>
            </a:r>
            <a:r>
              <a:rPr lang="en-US" sz="2400" dirty="0" smtClean="0">
                <a:solidFill>
                  <a:srgbClr val="002060"/>
                </a:solidFill>
                <a:latin typeface="Book Antiqua"/>
              </a:rPr>
              <a:t>:</a:t>
            </a:r>
            <a:endParaRPr lang="ar-SA" sz="1800" dirty="0" smtClean="0">
              <a:solidFill>
                <a:srgbClr val="002060"/>
              </a:solidFill>
              <a:latin typeface="Book Antiqua"/>
            </a:endParaRPr>
          </a:p>
          <a:p>
            <a:pPr marL="0" lvl="0" indent="-69850" rtl="1">
              <a:lnSpc>
                <a:spcPct val="100000"/>
              </a:lnSpc>
              <a:spcBef>
                <a:spcPts val="0"/>
              </a:spcBef>
              <a:buSzPct val="61111"/>
              <a:buNone/>
            </a:pPr>
            <a:endParaRPr lang="ar-SA" sz="1800" dirty="0">
              <a:solidFill>
                <a:srgbClr val="002060"/>
              </a:solidFill>
              <a:latin typeface="Book Antiqua"/>
            </a:endParaRPr>
          </a:p>
          <a:p>
            <a:pPr marL="0" lvl="0" indent="-69850" algn="r" rtl="1">
              <a:lnSpc>
                <a:spcPct val="100000"/>
              </a:lnSpc>
              <a:spcBef>
                <a:spcPts val="0"/>
              </a:spcBef>
              <a:buSzPct val="61111"/>
              <a:buNone/>
            </a:pPr>
            <a:r>
              <a:rPr lang="ar-SA" sz="2000" dirty="0" smtClean="0">
                <a:solidFill>
                  <a:srgbClr val="002060"/>
                </a:solidFill>
                <a:latin typeface="Book Antiqua"/>
              </a:rPr>
              <a:t>مزودي </a:t>
            </a:r>
            <a:r>
              <a:rPr lang="ar-SA" sz="2000" dirty="0">
                <a:solidFill>
                  <a:srgbClr val="002060"/>
                </a:solidFill>
                <a:latin typeface="Book Antiqua"/>
              </a:rPr>
              <a:t>البيانات يديرون </a:t>
            </a:r>
            <a:r>
              <a:rPr lang="ar-SA" sz="2000" dirty="0" smtClean="0">
                <a:solidFill>
                  <a:srgbClr val="002060"/>
                </a:solidFill>
                <a:latin typeface="Book Antiqua"/>
              </a:rPr>
              <a:t>الأنظمة</a:t>
            </a:r>
          </a:p>
          <a:p>
            <a:pPr marL="0" lvl="0" indent="-69850" algn="r" rtl="1">
              <a:lnSpc>
                <a:spcPct val="100000"/>
              </a:lnSpc>
              <a:spcBef>
                <a:spcPts val="0"/>
              </a:spcBef>
              <a:buSzPct val="61111"/>
              <a:buNone/>
            </a:pPr>
            <a:endParaRPr lang="ar-SA" sz="1800" dirty="0">
              <a:solidFill>
                <a:srgbClr val="002060"/>
              </a:solidFill>
              <a:latin typeface="Book Antiqua"/>
            </a:endParaRPr>
          </a:p>
          <a:p>
            <a:pPr marL="0" lvl="0" indent="-69850" algn="r" rtl="1">
              <a:lnSpc>
                <a:spcPct val="100000"/>
              </a:lnSpc>
              <a:spcBef>
                <a:spcPts val="0"/>
              </a:spcBef>
              <a:buSzPct val="61111"/>
              <a:buNone/>
            </a:pPr>
            <a:r>
              <a:rPr lang="ar-SA" sz="1800" dirty="0">
                <a:solidFill>
                  <a:srgbClr val="002060"/>
                </a:solidFill>
                <a:latin typeface="Book Antiqua"/>
              </a:rPr>
              <a:t>التي تدعم </a:t>
            </a:r>
            <a:r>
              <a:rPr lang="en-US" sz="1800" dirty="0">
                <a:solidFill>
                  <a:srgbClr val="002060"/>
                </a:solidFill>
                <a:latin typeface="Book Antiqua"/>
              </a:rPr>
              <a:t>OAI-PMH </a:t>
            </a:r>
            <a:r>
              <a:rPr lang="ar-SA" sz="1800" dirty="0">
                <a:solidFill>
                  <a:srgbClr val="002060"/>
                </a:solidFill>
                <a:latin typeface="Book Antiqua"/>
              </a:rPr>
              <a:t>كما</a:t>
            </a:r>
          </a:p>
          <a:p>
            <a:pPr marL="0" lvl="0" indent="-69850" algn="r" rtl="1">
              <a:lnSpc>
                <a:spcPct val="100000"/>
              </a:lnSpc>
              <a:spcBef>
                <a:spcPts val="0"/>
              </a:spcBef>
              <a:buSzPct val="61111"/>
              <a:buNone/>
            </a:pPr>
            <a:r>
              <a:rPr lang="ar-SA" sz="1800" dirty="0">
                <a:solidFill>
                  <a:srgbClr val="002060"/>
                </a:solidFill>
                <a:latin typeface="Book Antiqua"/>
              </a:rPr>
              <a:t>وسيلة </a:t>
            </a:r>
            <a:r>
              <a:rPr lang="ar-SA" sz="1800" dirty="0" smtClean="0">
                <a:solidFill>
                  <a:srgbClr val="002060"/>
                </a:solidFill>
                <a:latin typeface="Book Antiqua"/>
              </a:rPr>
              <a:t>لكشف </a:t>
            </a:r>
            <a:r>
              <a:rPr lang="ar-SA" sz="1800" dirty="0">
                <a:solidFill>
                  <a:srgbClr val="002060"/>
                </a:solidFill>
                <a:latin typeface="Book Antiqua"/>
              </a:rPr>
              <a:t>البيانات الوصفية ؛</a:t>
            </a:r>
            <a:endParaRPr lang="en-US" sz="1800" dirty="0">
              <a:solidFill>
                <a:srgbClr val="002060"/>
              </a:solidFill>
              <a:latin typeface="Book Antiqua"/>
            </a:endParaRPr>
          </a:p>
          <a:p>
            <a:pPr marL="0" lvl="0" indent="-69850" algn="r" rtl="1">
              <a:lnSpc>
                <a:spcPct val="100000"/>
              </a:lnSpc>
              <a:spcBef>
                <a:spcPts val="0"/>
              </a:spcBef>
              <a:buSzPct val="61111"/>
              <a:buNone/>
            </a:pPr>
            <a:r>
              <a:rPr lang="ar-SA" sz="1800" dirty="0" smtClean="0">
                <a:solidFill>
                  <a:srgbClr val="002060"/>
                </a:solidFill>
                <a:latin typeface="Book Antiqua"/>
              </a:rPr>
              <a:t>يستخدم </a:t>
            </a:r>
            <a:r>
              <a:rPr lang="ar-SA" sz="1800" dirty="0">
                <a:solidFill>
                  <a:srgbClr val="002060"/>
                </a:solidFill>
                <a:latin typeface="Book Antiqua"/>
              </a:rPr>
              <a:t>مقدمو الخدمة البيانات الوصفية التي يتم </a:t>
            </a:r>
            <a:r>
              <a:rPr lang="ar-SA" sz="1800" dirty="0" smtClean="0">
                <a:solidFill>
                  <a:srgbClr val="002060"/>
                </a:solidFill>
                <a:latin typeface="Book Antiqua"/>
              </a:rPr>
              <a:t>تجميعها عبر </a:t>
            </a:r>
            <a:r>
              <a:rPr lang="en-US" sz="1800" dirty="0">
                <a:solidFill>
                  <a:srgbClr val="002060"/>
                </a:solidFill>
                <a:latin typeface="Book Antiqua"/>
              </a:rPr>
              <a:t>OAI-PMH </a:t>
            </a:r>
            <a:r>
              <a:rPr lang="ar-SA" sz="1800" dirty="0" smtClean="0">
                <a:solidFill>
                  <a:srgbClr val="002060"/>
                </a:solidFill>
                <a:latin typeface="Book Antiqua"/>
              </a:rPr>
              <a:t> كأساس </a:t>
            </a:r>
            <a:r>
              <a:rPr lang="ar-SA" sz="1800" dirty="0">
                <a:solidFill>
                  <a:srgbClr val="002060"/>
                </a:solidFill>
                <a:latin typeface="Book Antiqua"/>
              </a:rPr>
              <a:t>لبناء خدمات ذات قيمة مضافة.</a:t>
            </a: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rtl="0">
              <a:lnSpc>
                <a:spcPct val="100000"/>
              </a:lnSpc>
              <a:spcBef>
                <a:spcPts val="0"/>
              </a:spcBef>
              <a:buClr>
                <a:schemeClr val="dk1"/>
              </a:buClr>
              <a:buSzPct val="61111"/>
              <a:buFont typeface="Arial"/>
              <a:buNone/>
            </a:pPr>
            <a:endParaRPr lang="sr-Latn-BA" sz="1800" dirty="0">
              <a:solidFill>
                <a:srgbClr val="002060"/>
              </a:solidFill>
              <a:latin typeface="Book Antiqua"/>
            </a:endParaRPr>
          </a:p>
        </p:txBody>
      </p:sp>
      <p:sp>
        <p:nvSpPr>
          <p:cNvPr id="131" name="Shape 131"/>
          <p:cNvSpPr txBox="1">
            <a:spLocks noGrp="1"/>
          </p:cNvSpPr>
          <p:nvPr>
            <p:ph type="sldNum" idx="12"/>
          </p:nvPr>
        </p:nvSpPr>
        <p:spPr>
          <a:xfrm>
            <a:off x="6457950" y="6373712"/>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1000" b="0" i="0" u="none" strike="noStrike" cap="none">
                <a:solidFill>
                  <a:srgbClr val="002060"/>
                </a:solidFill>
                <a:latin typeface="Calibri"/>
                <a:ea typeface="Calibri"/>
                <a:cs typeface="Calibri"/>
                <a:sym typeface="Calibri"/>
              </a:rPr>
              <a:t>4</a:t>
            </a:fld>
            <a:endParaRPr lang="sr-Latn-BA" sz="1000" b="0" i="0" u="none" strike="noStrike" cap="none">
              <a:solidFill>
                <a:srgbClr val="002060"/>
              </a:solidFill>
              <a:latin typeface="Calibri"/>
              <a:ea typeface="Calibri"/>
              <a:cs typeface="Calibri"/>
              <a:sym typeface="Calibri"/>
            </a:endParaRPr>
          </a:p>
        </p:txBody>
      </p:sp>
      <p:pic>
        <p:nvPicPr>
          <p:cNvPr id="4" name="Immagine 3">
            <a:extLst>
              <a:ext uri="{FF2B5EF4-FFF2-40B4-BE49-F238E27FC236}">
                <a16:creationId xmlns:a16="http://schemas.microsoft.com/office/drawing/2014/main" xmlns="" id="{AB407F1D-971A-4241-92D8-22B759C8EC74}"/>
              </a:ext>
            </a:extLst>
          </p:cNvPr>
          <p:cNvPicPr>
            <a:picLocks noChangeAspect="1"/>
          </p:cNvPicPr>
          <p:nvPr/>
        </p:nvPicPr>
        <p:blipFill>
          <a:blip r:embed="rId3"/>
          <a:stretch>
            <a:fillRect/>
          </a:stretch>
        </p:blipFill>
        <p:spPr>
          <a:xfrm>
            <a:off x="1444483" y="4024724"/>
            <a:ext cx="4283964" cy="2152239"/>
          </a:xfrm>
          <a:prstGeom prst="rect">
            <a:avLst/>
          </a:prstGeom>
        </p:spPr>
      </p:pic>
    </p:spTree>
    <p:extLst>
      <p:ext uri="{BB962C8B-B14F-4D97-AF65-F5344CB8AC3E}">
        <p14:creationId xmlns:p14="http://schemas.microsoft.com/office/powerpoint/2010/main" val="656520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774700"/>
            <a:ext cx="8229600" cy="749299"/>
          </a:xfrm>
          <a:prstGeom prst="rect">
            <a:avLst/>
          </a:prstGeom>
          <a:noFill/>
          <a:ln>
            <a:noFill/>
          </a:ln>
        </p:spPr>
        <p:txBody>
          <a:bodyPr lIns="91425" tIns="45700" rIns="91425" bIns="45700" anchor="ctr" anchorCtr="0">
            <a:noAutofit/>
          </a:bodyPr>
          <a:lstStyle/>
          <a:p>
            <a:pPr lvl="0" algn="ctr">
              <a:buSzPct val="25000"/>
            </a:pPr>
            <a:r>
              <a:rPr lang="it-IT" sz="2400" dirty="0" smtClean="0">
                <a:solidFill>
                  <a:srgbClr val="002060"/>
                </a:solidFill>
                <a:latin typeface="Book Antiqua"/>
                <a:ea typeface="Book Antiqua"/>
                <a:cs typeface="Book Antiqua"/>
                <a:sym typeface="Book Antiqua"/>
              </a:rPr>
              <a:t>The </a:t>
            </a:r>
            <a:r>
              <a:rPr lang="it-IT" sz="2400" dirty="0">
                <a:solidFill>
                  <a:srgbClr val="002060"/>
                </a:solidFill>
                <a:latin typeface="Book Antiqua"/>
                <a:ea typeface="Book Antiqua"/>
                <a:cs typeface="Book Antiqua"/>
                <a:sym typeface="Book Antiqua"/>
              </a:rPr>
              <a:t>OAI-PMH: resources and items </a:t>
            </a:r>
            <a:r>
              <a:rPr lang="ar-SA" dirty="0" smtClean="0">
                <a:solidFill>
                  <a:srgbClr val="002060"/>
                </a:solidFill>
                <a:latin typeface="Book Antiqua"/>
                <a:ea typeface="Book Antiqua"/>
                <a:cs typeface="Book Antiqua"/>
                <a:sym typeface="Book Antiqua"/>
              </a:rPr>
              <a:t>الموارد والعناصر :   </a:t>
            </a:r>
            <a:endParaRPr lang="sr-Latn-BA" dirty="0">
              <a:solidFill>
                <a:srgbClr val="002060"/>
              </a:solidFill>
              <a:latin typeface="Book Antiqua"/>
              <a:ea typeface="Book Antiqua"/>
              <a:cs typeface="Book Antiqua"/>
              <a:sym typeface="Book Antiqua"/>
            </a:endParaRPr>
          </a:p>
        </p:txBody>
      </p:sp>
      <p:sp>
        <p:nvSpPr>
          <p:cNvPr id="130" name="Shape 130"/>
          <p:cNvSpPr txBox="1">
            <a:spLocks noGrp="1"/>
          </p:cNvSpPr>
          <p:nvPr>
            <p:ph type="body" idx="1"/>
          </p:nvPr>
        </p:nvSpPr>
        <p:spPr>
          <a:xfrm>
            <a:off x="628650" y="1825625"/>
            <a:ext cx="7886700" cy="4351338"/>
          </a:xfrm>
          <a:prstGeom prst="rect">
            <a:avLst/>
          </a:prstGeom>
          <a:noFill/>
          <a:ln>
            <a:noFill/>
          </a:ln>
        </p:spPr>
        <p:txBody>
          <a:bodyPr lIns="91425" tIns="45700" rIns="91425" bIns="45700" anchor="t" anchorCtr="0">
            <a:noAutofit/>
          </a:bodyPr>
          <a:lstStyle/>
          <a:p>
            <a:pPr marL="0" lvl="0" indent="-69850" algn="just" rtl="1">
              <a:lnSpc>
                <a:spcPct val="100000"/>
              </a:lnSpc>
              <a:spcBef>
                <a:spcPts val="0"/>
              </a:spcBef>
              <a:buSzPct val="61111"/>
              <a:buNone/>
            </a:pPr>
            <a:r>
              <a:rPr lang="ar-SA" sz="2400" dirty="0" smtClean="0">
                <a:solidFill>
                  <a:srgbClr val="002060"/>
                </a:solidFill>
                <a:latin typeface="Book Antiqua"/>
              </a:rPr>
              <a:t>المستودعات </a:t>
            </a:r>
            <a:r>
              <a:rPr lang="ar-SA" sz="2400" dirty="0">
                <a:solidFill>
                  <a:srgbClr val="002060"/>
                </a:solidFill>
                <a:latin typeface="Book Antiqua"/>
              </a:rPr>
              <a:t>تحتوي على كائنات رقمية (موارد</a:t>
            </a:r>
            <a:r>
              <a:rPr lang="ar-SA" sz="2400" dirty="0" smtClean="0">
                <a:solidFill>
                  <a:srgbClr val="002060"/>
                </a:solidFill>
                <a:latin typeface="Book Antiqua"/>
              </a:rPr>
              <a:t>)</a:t>
            </a:r>
            <a:endParaRPr lang="ar-SA" sz="1800" dirty="0">
              <a:solidFill>
                <a:srgbClr val="002060"/>
              </a:solidFill>
              <a:latin typeface="Book Antiqua"/>
            </a:endParaRPr>
          </a:p>
          <a:p>
            <a:pPr marL="0" indent="-69850" algn="r">
              <a:lnSpc>
                <a:spcPct val="100000"/>
              </a:lnSpc>
              <a:spcBef>
                <a:spcPts val="0"/>
              </a:spcBef>
              <a:buSzPct val="61111"/>
              <a:buNone/>
            </a:pPr>
            <a:r>
              <a:rPr lang="ar-SA" sz="2400" dirty="0">
                <a:solidFill>
                  <a:srgbClr val="002060"/>
                </a:solidFill>
                <a:latin typeface="Book Antiqua"/>
              </a:rPr>
              <a:t>وأوصافها (بنود</a:t>
            </a:r>
            <a:r>
              <a:rPr lang="ar-SA" sz="2400" dirty="0" smtClean="0">
                <a:solidFill>
                  <a:srgbClr val="002060"/>
                </a:solidFill>
                <a:latin typeface="Book Antiqua"/>
              </a:rPr>
              <a:t>):</a:t>
            </a:r>
          </a:p>
          <a:p>
            <a:pPr marL="0" indent="-69850" algn="r">
              <a:lnSpc>
                <a:spcPct val="100000"/>
              </a:lnSpc>
              <a:spcBef>
                <a:spcPts val="0"/>
              </a:spcBef>
              <a:buSzPct val="61111"/>
              <a:buNone/>
            </a:pPr>
            <a:endParaRPr lang="ar-SA" sz="2400" dirty="0" smtClean="0">
              <a:solidFill>
                <a:srgbClr val="002060"/>
              </a:solidFill>
              <a:latin typeface="Book Antiqua"/>
            </a:endParaRPr>
          </a:p>
          <a:p>
            <a:pPr marL="0" lvl="0" indent="-69850" algn="r" rtl="1">
              <a:lnSpc>
                <a:spcPct val="100000"/>
              </a:lnSpc>
              <a:spcBef>
                <a:spcPts val="0"/>
              </a:spcBef>
              <a:buSzPct val="61111"/>
              <a:buNone/>
            </a:pPr>
            <a:endParaRPr lang="en-US" sz="1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rtl="0">
              <a:lnSpc>
                <a:spcPct val="100000"/>
              </a:lnSpc>
              <a:spcBef>
                <a:spcPts val="0"/>
              </a:spcBef>
              <a:buClr>
                <a:schemeClr val="dk1"/>
              </a:buClr>
              <a:buSzPct val="61111"/>
              <a:buFont typeface="Arial"/>
              <a:buNone/>
            </a:pPr>
            <a:endParaRPr lang="sr-Latn-BA" sz="1800" dirty="0">
              <a:solidFill>
                <a:srgbClr val="002060"/>
              </a:solidFill>
              <a:latin typeface="Book Antiqua"/>
            </a:endParaRPr>
          </a:p>
        </p:txBody>
      </p:sp>
      <p:sp>
        <p:nvSpPr>
          <p:cNvPr id="131" name="Shape 131"/>
          <p:cNvSpPr txBox="1">
            <a:spLocks noGrp="1"/>
          </p:cNvSpPr>
          <p:nvPr>
            <p:ph type="sldNum" idx="12"/>
          </p:nvPr>
        </p:nvSpPr>
        <p:spPr>
          <a:xfrm>
            <a:off x="6457950" y="6373712"/>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1000" b="0" i="0" u="none" strike="noStrike" cap="none">
                <a:solidFill>
                  <a:srgbClr val="002060"/>
                </a:solidFill>
                <a:latin typeface="Calibri"/>
                <a:ea typeface="Calibri"/>
                <a:cs typeface="Calibri"/>
                <a:sym typeface="Calibri"/>
              </a:rPr>
              <a:t>5</a:t>
            </a:fld>
            <a:endParaRPr lang="sr-Latn-BA" sz="1000" b="0" i="0" u="none" strike="noStrike" cap="none">
              <a:solidFill>
                <a:srgbClr val="002060"/>
              </a:solidFill>
              <a:latin typeface="Calibri"/>
              <a:ea typeface="Calibri"/>
              <a:cs typeface="Calibri"/>
              <a:sym typeface="Calibri"/>
            </a:endParaRPr>
          </a:p>
        </p:txBody>
      </p:sp>
      <p:pic>
        <p:nvPicPr>
          <p:cNvPr id="2" name="Immagine 1">
            <a:extLst>
              <a:ext uri="{FF2B5EF4-FFF2-40B4-BE49-F238E27FC236}">
                <a16:creationId xmlns:a16="http://schemas.microsoft.com/office/drawing/2014/main" xmlns="" id="{96CB91BB-917B-40AF-A3B5-43B0FA9188F7}"/>
              </a:ext>
            </a:extLst>
          </p:cNvPr>
          <p:cNvPicPr>
            <a:picLocks noChangeAspect="1"/>
          </p:cNvPicPr>
          <p:nvPr/>
        </p:nvPicPr>
        <p:blipFill>
          <a:blip r:embed="rId3"/>
          <a:stretch>
            <a:fillRect/>
          </a:stretch>
        </p:blipFill>
        <p:spPr>
          <a:xfrm>
            <a:off x="1789938" y="3044952"/>
            <a:ext cx="5295900" cy="2689287"/>
          </a:xfrm>
          <a:prstGeom prst="rect">
            <a:avLst/>
          </a:prstGeom>
        </p:spPr>
      </p:pic>
    </p:spTree>
    <p:extLst>
      <p:ext uri="{BB962C8B-B14F-4D97-AF65-F5344CB8AC3E}">
        <p14:creationId xmlns:p14="http://schemas.microsoft.com/office/powerpoint/2010/main" val="3650811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774700"/>
            <a:ext cx="8229600" cy="749299"/>
          </a:xfrm>
          <a:prstGeom prst="rect">
            <a:avLst/>
          </a:prstGeom>
          <a:noFill/>
          <a:ln>
            <a:noFill/>
          </a:ln>
        </p:spPr>
        <p:txBody>
          <a:bodyPr lIns="91425" tIns="45700" rIns="91425" bIns="45700" anchor="ctr" anchorCtr="0">
            <a:noAutofit/>
          </a:bodyPr>
          <a:lstStyle/>
          <a:p>
            <a:pPr lvl="0" algn="ctr" rtl="1">
              <a:buSzPct val="25000"/>
            </a:pPr>
            <a:r>
              <a:rPr lang="ar-SA" dirty="0" smtClean="0">
                <a:solidFill>
                  <a:srgbClr val="002060"/>
                </a:solidFill>
                <a:latin typeface="Book Antiqua"/>
                <a:ea typeface="Book Antiqua"/>
                <a:cs typeface="Book Antiqua"/>
                <a:sym typeface="Book Antiqua"/>
              </a:rPr>
              <a:t>السجلات : </a:t>
            </a:r>
            <a:r>
              <a:rPr lang="it-IT" dirty="0">
                <a:solidFill>
                  <a:srgbClr val="002060"/>
                </a:solidFill>
                <a:latin typeface="Book Antiqua"/>
                <a:ea typeface="Book Antiqua"/>
                <a:cs typeface="Book Antiqua"/>
                <a:sym typeface="Book Antiqua"/>
              </a:rPr>
              <a:t>The OAI-PMH: </a:t>
            </a:r>
            <a:r>
              <a:rPr lang="it-IT" dirty="0" smtClean="0">
                <a:solidFill>
                  <a:srgbClr val="002060"/>
                </a:solidFill>
                <a:latin typeface="Book Antiqua"/>
                <a:ea typeface="Book Antiqua"/>
                <a:cs typeface="Book Antiqua"/>
                <a:sym typeface="Book Antiqua"/>
              </a:rPr>
              <a:t>records</a:t>
            </a:r>
            <a:endParaRPr lang="sr-Latn-BA" dirty="0">
              <a:solidFill>
                <a:srgbClr val="002060"/>
              </a:solidFill>
              <a:latin typeface="Book Antiqua"/>
              <a:ea typeface="Book Antiqua"/>
              <a:cs typeface="Book Antiqua"/>
              <a:sym typeface="Book Antiqua"/>
            </a:endParaRPr>
          </a:p>
        </p:txBody>
      </p:sp>
      <p:sp>
        <p:nvSpPr>
          <p:cNvPr id="130" name="Shape 130"/>
          <p:cNvSpPr txBox="1">
            <a:spLocks noGrp="1"/>
          </p:cNvSpPr>
          <p:nvPr>
            <p:ph type="body" idx="1"/>
          </p:nvPr>
        </p:nvSpPr>
        <p:spPr>
          <a:xfrm>
            <a:off x="628650" y="1825625"/>
            <a:ext cx="7886700" cy="4351338"/>
          </a:xfrm>
          <a:prstGeom prst="rect">
            <a:avLst/>
          </a:prstGeom>
          <a:noFill/>
          <a:ln>
            <a:noFill/>
          </a:ln>
        </p:spPr>
        <p:txBody>
          <a:bodyPr lIns="91425" tIns="45700" rIns="91425" bIns="45700" anchor="t" anchorCtr="0">
            <a:noAutofit/>
          </a:bodyPr>
          <a:lstStyle/>
          <a:p>
            <a:pPr marL="0" lvl="0" indent="-69850" algn="just" rtl="1">
              <a:lnSpc>
                <a:spcPct val="100000"/>
              </a:lnSpc>
              <a:spcBef>
                <a:spcPts val="0"/>
              </a:spcBef>
              <a:buSzPct val="61111"/>
              <a:buNone/>
            </a:pPr>
            <a:r>
              <a:rPr lang="ar-SA" sz="2800" dirty="0" smtClean="0">
                <a:solidFill>
                  <a:srgbClr val="002060"/>
                </a:solidFill>
                <a:latin typeface="Book Antiqua"/>
              </a:rPr>
              <a:t>يحتوي </a:t>
            </a:r>
            <a:r>
              <a:rPr lang="ar-SA" sz="2800" dirty="0">
                <a:solidFill>
                  <a:srgbClr val="002060"/>
                </a:solidFill>
                <a:latin typeface="Book Antiqua"/>
              </a:rPr>
              <a:t>كل عنصر على </a:t>
            </a:r>
            <a:r>
              <a:rPr lang="ar-SA" sz="2800" dirty="0" smtClean="0">
                <a:solidFill>
                  <a:srgbClr val="002060"/>
                </a:solidFill>
                <a:latin typeface="Book Antiqua"/>
              </a:rPr>
              <a:t>نموذج وصف واحد او اكثر (التسجيلات</a:t>
            </a:r>
            <a:r>
              <a:rPr lang="ar-SA" sz="2800" dirty="0">
                <a:solidFill>
                  <a:srgbClr val="002060"/>
                </a:solidFill>
                <a:latin typeface="Book Antiqua"/>
              </a:rPr>
              <a:t>): على سبيل المثال ، </a:t>
            </a:r>
            <a:r>
              <a:rPr lang="en-US" sz="2800" dirty="0">
                <a:solidFill>
                  <a:srgbClr val="002060"/>
                </a:solidFill>
                <a:latin typeface="Book Antiqua"/>
              </a:rPr>
              <a:t>DC (Dublin Core)، MARC (</a:t>
            </a:r>
            <a:r>
              <a:rPr lang="ar-SA" sz="2800" dirty="0">
                <a:solidFill>
                  <a:srgbClr val="002060"/>
                </a:solidFill>
                <a:latin typeface="Book Antiqua"/>
              </a:rPr>
              <a:t>الفهرسة المقروءة آليًا) ، إلخ:</a:t>
            </a:r>
          </a:p>
          <a:p>
            <a:pPr marL="0" lvl="0" indent="-69850" algn="just">
              <a:lnSpc>
                <a:spcPct val="100000"/>
              </a:lnSpc>
              <a:spcBef>
                <a:spcPts val="0"/>
              </a:spcBef>
              <a:buSzPct val="61111"/>
              <a:buNone/>
            </a:pPr>
            <a:endParaRPr lang="en-US" sz="2800" dirty="0">
              <a:solidFill>
                <a:srgbClr val="002060"/>
              </a:solidFill>
              <a:latin typeface="Book Antiqua"/>
            </a:endParaRPr>
          </a:p>
          <a:p>
            <a:pPr marL="0" lvl="0" indent="-69850" algn="just">
              <a:lnSpc>
                <a:spcPct val="100000"/>
              </a:lnSpc>
              <a:spcBef>
                <a:spcPts val="0"/>
              </a:spcBef>
              <a:buSzPct val="61111"/>
              <a:buNone/>
            </a:pPr>
            <a:endParaRPr lang="en-US" sz="2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rtl="0">
              <a:lnSpc>
                <a:spcPct val="100000"/>
              </a:lnSpc>
              <a:spcBef>
                <a:spcPts val="0"/>
              </a:spcBef>
              <a:buClr>
                <a:schemeClr val="dk1"/>
              </a:buClr>
              <a:buSzPct val="61111"/>
              <a:buFont typeface="Arial"/>
              <a:buNone/>
            </a:pPr>
            <a:endParaRPr lang="sr-Latn-BA" sz="1800" dirty="0">
              <a:solidFill>
                <a:srgbClr val="002060"/>
              </a:solidFill>
              <a:latin typeface="Book Antiqua"/>
            </a:endParaRPr>
          </a:p>
        </p:txBody>
      </p:sp>
      <p:sp>
        <p:nvSpPr>
          <p:cNvPr id="131" name="Shape 131"/>
          <p:cNvSpPr txBox="1">
            <a:spLocks noGrp="1"/>
          </p:cNvSpPr>
          <p:nvPr>
            <p:ph type="sldNum" idx="12"/>
          </p:nvPr>
        </p:nvSpPr>
        <p:spPr>
          <a:xfrm>
            <a:off x="6457950" y="6373712"/>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1000" b="0" i="0" u="none" strike="noStrike" cap="none">
                <a:solidFill>
                  <a:srgbClr val="002060"/>
                </a:solidFill>
                <a:latin typeface="Calibri"/>
                <a:ea typeface="Calibri"/>
                <a:cs typeface="Calibri"/>
                <a:sym typeface="Calibri"/>
              </a:rPr>
              <a:t>6</a:t>
            </a:fld>
            <a:endParaRPr lang="sr-Latn-BA" sz="1000" b="0" i="0" u="none" strike="noStrike" cap="none">
              <a:solidFill>
                <a:srgbClr val="002060"/>
              </a:solidFill>
              <a:latin typeface="Calibri"/>
              <a:ea typeface="Calibri"/>
              <a:cs typeface="Calibri"/>
              <a:sym typeface="Calibri"/>
            </a:endParaRPr>
          </a:p>
        </p:txBody>
      </p:sp>
      <p:pic>
        <p:nvPicPr>
          <p:cNvPr id="3" name="Immagine 2">
            <a:extLst>
              <a:ext uri="{FF2B5EF4-FFF2-40B4-BE49-F238E27FC236}">
                <a16:creationId xmlns:a16="http://schemas.microsoft.com/office/drawing/2014/main" xmlns="" id="{F50CB647-8F43-434F-BC11-4E6205A0D432}"/>
              </a:ext>
            </a:extLst>
          </p:cNvPr>
          <p:cNvPicPr>
            <a:picLocks noChangeAspect="1"/>
          </p:cNvPicPr>
          <p:nvPr/>
        </p:nvPicPr>
        <p:blipFill>
          <a:blip r:embed="rId3"/>
          <a:stretch>
            <a:fillRect/>
          </a:stretch>
        </p:blipFill>
        <p:spPr>
          <a:xfrm>
            <a:off x="1767112" y="3278582"/>
            <a:ext cx="5400675" cy="2886075"/>
          </a:xfrm>
          <a:prstGeom prst="rect">
            <a:avLst/>
          </a:prstGeom>
        </p:spPr>
      </p:pic>
    </p:spTree>
    <p:extLst>
      <p:ext uri="{BB962C8B-B14F-4D97-AF65-F5344CB8AC3E}">
        <p14:creationId xmlns:p14="http://schemas.microsoft.com/office/powerpoint/2010/main" val="1836806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820059"/>
            <a:ext cx="8229600" cy="749299"/>
          </a:xfrm>
          <a:prstGeom prst="rect">
            <a:avLst/>
          </a:prstGeom>
          <a:noFill/>
          <a:ln>
            <a:noFill/>
          </a:ln>
        </p:spPr>
        <p:txBody>
          <a:bodyPr lIns="91425" tIns="45700" rIns="91425" bIns="45700" anchor="ctr" anchorCtr="0">
            <a:noAutofit/>
          </a:bodyPr>
          <a:lstStyle/>
          <a:p>
            <a:pPr lvl="0" algn="ctr" rtl="1">
              <a:buSzPct val="25000"/>
            </a:pPr>
            <a:r>
              <a:rPr lang="it-IT" dirty="0" smtClean="0">
                <a:solidFill>
                  <a:srgbClr val="002060"/>
                </a:solidFill>
                <a:latin typeface="Book Antiqua"/>
                <a:ea typeface="Book Antiqua"/>
                <a:cs typeface="Book Antiqua"/>
                <a:sym typeface="Book Antiqua"/>
              </a:rPr>
              <a:t> </a:t>
            </a:r>
            <a:r>
              <a:rPr lang="ar-SA" dirty="0" smtClean="0">
                <a:solidFill>
                  <a:srgbClr val="002060"/>
                </a:solidFill>
                <a:latin typeface="Book Antiqua"/>
                <a:ea typeface="Book Antiqua"/>
                <a:cs typeface="Book Antiqua"/>
                <a:sym typeface="Book Antiqua"/>
              </a:rPr>
              <a:t>بنية السجل:  </a:t>
            </a:r>
            <a:r>
              <a:rPr lang="it-IT" dirty="0" smtClean="0">
                <a:solidFill>
                  <a:srgbClr val="002060"/>
                </a:solidFill>
                <a:latin typeface="Book Antiqua"/>
                <a:ea typeface="Book Antiqua"/>
                <a:cs typeface="Book Antiqua"/>
                <a:sym typeface="Book Antiqua"/>
              </a:rPr>
              <a:t> </a:t>
            </a:r>
            <a:r>
              <a:rPr lang="it-IT" sz="2400" dirty="0">
                <a:solidFill>
                  <a:srgbClr val="002060"/>
                </a:solidFill>
                <a:latin typeface="Book Antiqua"/>
                <a:ea typeface="Book Antiqua"/>
                <a:cs typeface="Book Antiqua"/>
                <a:sym typeface="Book Antiqua"/>
              </a:rPr>
              <a:t>The OAI-PMH: record </a:t>
            </a:r>
            <a:r>
              <a:rPr lang="it-IT" sz="2400" dirty="0" smtClean="0">
                <a:solidFill>
                  <a:srgbClr val="002060"/>
                </a:solidFill>
                <a:latin typeface="Book Antiqua"/>
                <a:ea typeface="Book Antiqua"/>
                <a:cs typeface="Book Antiqua"/>
                <a:sym typeface="Book Antiqua"/>
              </a:rPr>
              <a:t>structure</a:t>
            </a:r>
            <a:r>
              <a:rPr lang="ar-SA" sz="2400" dirty="0" smtClean="0">
                <a:solidFill>
                  <a:srgbClr val="002060"/>
                </a:solidFill>
                <a:latin typeface="Book Antiqua"/>
                <a:ea typeface="Book Antiqua"/>
                <a:cs typeface="Book Antiqua"/>
                <a:sym typeface="Book Antiqua"/>
              </a:rPr>
              <a:t>  </a:t>
            </a:r>
            <a:endParaRPr lang="sr-Latn-BA" sz="2400" dirty="0">
              <a:solidFill>
                <a:srgbClr val="002060"/>
              </a:solidFill>
              <a:latin typeface="Book Antiqua"/>
              <a:ea typeface="Book Antiqua"/>
              <a:cs typeface="Book Antiqua"/>
              <a:sym typeface="Book Antiqua"/>
            </a:endParaRPr>
          </a:p>
        </p:txBody>
      </p:sp>
      <p:sp>
        <p:nvSpPr>
          <p:cNvPr id="130" name="Shape 130"/>
          <p:cNvSpPr txBox="1">
            <a:spLocks noGrp="1"/>
          </p:cNvSpPr>
          <p:nvPr>
            <p:ph type="body" idx="1"/>
          </p:nvPr>
        </p:nvSpPr>
        <p:spPr>
          <a:xfrm>
            <a:off x="6304757" y="1749485"/>
            <a:ext cx="2620987" cy="4351338"/>
          </a:xfrm>
          <a:prstGeom prst="rect">
            <a:avLst/>
          </a:prstGeom>
          <a:noFill/>
          <a:ln>
            <a:noFill/>
          </a:ln>
        </p:spPr>
        <p:txBody>
          <a:bodyPr lIns="91425" tIns="45700" rIns="91425" bIns="45700" anchor="t" anchorCtr="0">
            <a:noAutofit/>
          </a:bodyPr>
          <a:lstStyle/>
          <a:p>
            <a:pPr marL="0" lvl="0" indent="-69850" algn="r">
              <a:lnSpc>
                <a:spcPct val="100000"/>
              </a:lnSpc>
              <a:spcBef>
                <a:spcPts val="0"/>
              </a:spcBef>
              <a:buSzPct val="61111"/>
              <a:buNone/>
            </a:pPr>
            <a:r>
              <a:rPr lang="ar-SA" sz="2400" b="1" dirty="0" smtClean="0">
                <a:solidFill>
                  <a:srgbClr val="002060"/>
                </a:solidFill>
                <a:latin typeface="Book Antiqua"/>
              </a:rPr>
              <a:t>كل سجل يحتوي على: </a:t>
            </a:r>
            <a:r>
              <a:rPr lang="it-IT" sz="2400" b="1" dirty="0">
                <a:solidFill>
                  <a:srgbClr val="002060"/>
                </a:solidFill>
                <a:latin typeface="Book Antiqua"/>
              </a:rPr>
              <a:t/>
            </a:r>
            <a:br>
              <a:rPr lang="it-IT" sz="2400" b="1" dirty="0">
                <a:solidFill>
                  <a:srgbClr val="002060"/>
                </a:solidFill>
                <a:latin typeface="Book Antiqua"/>
              </a:rPr>
            </a:br>
            <a:endParaRPr lang="it-IT" sz="2400" b="1" dirty="0">
              <a:solidFill>
                <a:srgbClr val="002060"/>
              </a:solidFill>
              <a:latin typeface="Book Antiqua"/>
            </a:endParaRPr>
          </a:p>
          <a:p>
            <a:pPr marL="0" lvl="0" indent="-69850" algn="r">
              <a:lnSpc>
                <a:spcPct val="100000"/>
              </a:lnSpc>
              <a:spcBef>
                <a:spcPts val="0"/>
              </a:spcBef>
              <a:buSzPct val="61111"/>
              <a:buNone/>
            </a:pPr>
            <a:r>
              <a:rPr lang="ar-SA" sz="2000" dirty="0" smtClean="0">
                <a:solidFill>
                  <a:srgbClr val="002060"/>
                </a:solidFill>
                <a:latin typeface="Book Antiqua"/>
              </a:rPr>
              <a:t>- رأس (هوية، </a:t>
            </a:r>
            <a:r>
              <a:rPr lang="ar-SA" sz="2000" dirty="0">
                <a:solidFill>
                  <a:srgbClr val="002060"/>
                </a:solidFill>
                <a:latin typeface="Book Antiqua"/>
              </a:rPr>
              <a:t>تاريخ ، مجموعة)</a:t>
            </a:r>
            <a:r>
              <a:rPr lang="it-IT" sz="2000" dirty="0">
                <a:solidFill>
                  <a:srgbClr val="002060"/>
                </a:solidFill>
                <a:latin typeface="Book Antiqua"/>
              </a:rPr>
              <a:t/>
            </a:r>
            <a:br>
              <a:rPr lang="it-IT" sz="2000" dirty="0">
                <a:solidFill>
                  <a:srgbClr val="002060"/>
                </a:solidFill>
                <a:latin typeface="Book Antiqua"/>
              </a:rPr>
            </a:br>
            <a:r>
              <a:rPr lang="ar-SA" sz="2000" dirty="0" smtClean="0">
                <a:solidFill>
                  <a:srgbClr val="002060"/>
                </a:solidFill>
                <a:latin typeface="Book Antiqua"/>
              </a:rPr>
              <a:t>- البيانات </a:t>
            </a:r>
            <a:r>
              <a:rPr lang="ar-SA" sz="2000" dirty="0">
                <a:solidFill>
                  <a:srgbClr val="002060"/>
                </a:solidFill>
                <a:latin typeface="Book Antiqua"/>
              </a:rPr>
              <a:t>الوصفية (وصف المورد </a:t>
            </a:r>
            <a:r>
              <a:rPr lang="ar-SA" sz="2000" dirty="0" smtClean="0">
                <a:solidFill>
                  <a:srgbClr val="002060"/>
                </a:solidFill>
                <a:latin typeface="Book Antiqua"/>
              </a:rPr>
              <a:t>وفق نموذج)</a:t>
            </a:r>
            <a:endParaRPr lang="en-US" sz="2000" dirty="0">
              <a:solidFill>
                <a:srgbClr val="002060"/>
              </a:solidFill>
              <a:latin typeface="Book Antiqua"/>
            </a:endParaRPr>
          </a:p>
          <a:p>
            <a:pPr marL="0" lvl="0" indent="-69850" algn="just">
              <a:lnSpc>
                <a:spcPct val="100000"/>
              </a:lnSpc>
              <a:spcBef>
                <a:spcPts val="0"/>
              </a:spcBef>
              <a:buSzPct val="61111"/>
              <a:buNone/>
            </a:pPr>
            <a:r>
              <a:rPr lang="ar-SA" sz="2000" dirty="0" smtClean="0">
                <a:solidFill>
                  <a:srgbClr val="002060"/>
                </a:solidFill>
                <a:latin typeface="Book Antiqua"/>
              </a:rPr>
              <a:t>- حول </a:t>
            </a:r>
            <a:r>
              <a:rPr lang="ar-SA" sz="2000" dirty="0">
                <a:solidFill>
                  <a:srgbClr val="002060"/>
                </a:solidFill>
                <a:latin typeface="Book Antiqua"/>
              </a:rPr>
              <a:t>(البيانات الوصفية للبيانات الوصفية ، على سبيل المثال ، المصدر ، الحقوق)</a:t>
            </a:r>
            <a:endParaRPr lang="en-US" sz="20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rtl="0">
              <a:lnSpc>
                <a:spcPct val="100000"/>
              </a:lnSpc>
              <a:spcBef>
                <a:spcPts val="0"/>
              </a:spcBef>
              <a:buClr>
                <a:schemeClr val="dk1"/>
              </a:buClr>
              <a:buSzPct val="61111"/>
              <a:buFont typeface="Arial"/>
              <a:buNone/>
            </a:pPr>
            <a:endParaRPr lang="sr-Latn-BA" sz="1800" dirty="0">
              <a:solidFill>
                <a:srgbClr val="002060"/>
              </a:solidFill>
              <a:latin typeface="Book Antiqua"/>
            </a:endParaRPr>
          </a:p>
        </p:txBody>
      </p:sp>
      <p:sp>
        <p:nvSpPr>
          <p:cNvPr id="131" name="Shape 131"/>
          <p:cNvSpPr txBox="1">
            <a:spLocks noGrp="1"/>
          </p:cNvSpPr>
          <p:nvPr>
            <p:ph type="sldNum" idx="12"/>
          </p:nvPr>
        </p:nvSpPr>
        <p:spPr>
          <a:xfrm>
            <a:off x="6457950" y="6373712"/>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1000" b="0" i="0" u="none" strike="noStrike" cap="none">
                <a:solidFill>
                  <a:srgbClr val="002060"/>
                </a:solidFill>
                <a:latin typeface="Calibri"/>
                <a:ea typeface="Calibri"/>
                <a:cs typeface="Calibri"/>
                <a:sym typeface="Calibri"/>
              </a:rPr>
              <a:t>7</a:t>
            </a:fld>
            <a:endParaRPr lang="sr-Latn-BA" sz="1000" b="0" i="0" u="none" strike="noStrike" cap="none">
              <a:solidFill>
                <a:srgbClr val="002060"/>
              </a:solidFill>
              <a:latin typeface="Calibri"/>
              <a:ea typeface="Calibri"/>
              <a:cs typeface="Calibri"/>
              <a:sym typeface="Calibri"/>
            </a:endParaRPr>
          </a:p>
        </p:txBody>
      </p:sp>
      <p:pic>
        <p:nvPicPr>
          <p:cNvPr id="2" name="Immagine 1">
            <a:extLst>
              <a:ext uri="{FF2B5EF4-FFF2-40B4-BE49-F238E27FC236}">
                <a16:creationId xmlns:a16="http://schemas.microsoft.com/office/drawing/2014/main" xmlns="" id="{AA9FFA89-FCA8-4484-960E-6F92AED30EEA}"/>
              </a:ext>
            </a:extLst>
          </p:cNvPr>
          <p:cNvPicPr>
            <a:picLocks noChangeAspect="1"/>
          </p:cNvPicPr>
          <p:nvPr/>
        </p:nvPicPr>
        <p:blipFill>
          <a:blip r:embed="rId3"/>
          <a:stretch>
            <a:fillRect/>
          </a:stretch>
        </p:blipFill>
        <p:spPr>
          <a:xfrm>
            <a:off x="497541" y="1749485"/>
            <a:ext cx="5296662" cy="3603100"/>
          </a:xfrm>
          <a:prstGeom prst="rect">
            <a:avLst/>
          </a:prstGeom>
        </p:spPr>
      </p:pic>
    </p:spTree>
    <p:extLst>
      <p:ext uri="{BB962C8B-B14F-4D97-AF65-F5344CB8AC3E}">
        <p14:creationId xmlns:p14="http://schemas.microsoft.com/office/powerpoint/2010/main" val="3499718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774700"/>
            <a:ext cx="8229600" cy="749299"/>
          </a:xfrm>
          <a:prstGeom prst="rect">
            <a:avLst/>
          </a:prstGeom>
          <a:noFill/>
          <a:ln>
            <a:noFill/>
          </a:ln>
        </p:spPr>
        <p:txBody>
          <a:bodyPr lIns="91425" tIns="45700" rIns="91425" bIns="45700" anchor="ctr" anchorCtr="0">
            <a:noAutofit/>
          </a:bodyPr>
          <a:lstStyle/>
          <a:p>
            <a:pPr lvl="0" algn="ctr" rtl="1">
              <a:buSzPct val="25000"/>
            </a:pPr>
            <a:r>
              <a:rPr lang="ar-SA" dirty="0" smtClean="0">
                <a:solidFill>
                  <a:srgbClr val="002060"/>
                </a:solidFill>
                <a:latin typeface="Book Antiqua"/>
                <a:ea typeface="Book Antiqua"/>
                <a:cs typeface="Book Antiqua"/>
                <a:sym typeface="Book Antiqua"/>
              </a:rPr>
              <a:t>المجموعات:  </a:t>
            </a:r>
            <a:r>
              <a:rPr lang="it-IT" dirty="0">
                <a:solidFill>
                  <a:srgbClr val="002060"/>
                </a:solidFill>
                <a:latin typeface="Book Antiqua"/>
                <a:ea typeface="Book Antiqua"/>
                <a:cs typeface="Book Antiqua"/>
                <a:sym typeface="Book Antiqua"/>
              </a:rPr>
              <a:t>The OAI-PMH: sets</a:t>
            </a:r>
            <a:r>
              <a:rPr lang="ar-SA" dirty="0">
                <a:solidFill>
                  <a:srgbClr val="002060"/>
                </a:solidFill>
                <a:latin typeface="Book Antiqua"/>
                <a:ea typeface="Book Antiqua"/>
                <a:cs typeface="Book Antiqua"/>
                <a:sym typeface="Book Antiqua"/>
              </a:rPr>
              <a:t> </a:t>
            </a:r>
            <a:endParaRPr lang="sr-Latn-BA" dirty="0">
              <a:solidFill>
                <a:srgbClr val="002060"/>
              </a:solidFill>
              <a:latin typeface="Book Antiqua"/>
              <a:ea typeface="Book Antiqua"/>
              <a:cs typeface="Book Antiqua"/>
              <a:sym typeface="Book Antiqua"/>
            </a:endParaRPr>
          </a:p>
        </p:txBody>
      </p:sp>
      <p:sp>
        <p:nvSpPr>
          <p:cNvPr id="130" name="Shape 130"/>
          <p:cNvSpPr txBox="1">
            <a:spLocks noGrp="1"/>
          </p:cNvSpPr>
          <p:nvPr>
            <p:ph type="body" idx="1"/>
          </p:nvPr>
        </p:nvSpPr>
        <p:spPr>
          <a:xfrm>
            <a:off x="342460" y="1523999"/>
            <a:ext cx="8459080" cy="4156265"/>
          </a:xfrm>
          <a:prstGeom prst="rect">
            <a:avLst/>
          </a:prstGeom>
          <a:noFill/>
          <a:ln>
            <a:noFill/>
          </a:ln>
        </p:spPr>
        <p:txBody>
          <a:bodyPr lIns="91425" tIns="45700" rIns="91425" bIns="45700" anchor="t" anchorCtr="0">
            <a:noAutofit/>
          </a:bodyPr>
          <a:lstStyle/>
          <a:p>
            <a:pPr marL="0" lvl="0" indent="-69850" algn="r" rtl="1">
              <a:lnSpc>
                <a:spcPct val="100000"/>
              </a:lnSpc>
              <a:spcBef>
                <a:spcPts val="0"/>
              </a:spcBef>
              <a:buSzPct val="61111"/>
              <a:buNone/>
            </a:pPr>
            <a:r>
              <a:rPr lang="ar-SA" sz="2800" dirty="0" smtClean="0">
                <a:solidFill>
                  <a:srgbClr val="002060"/>
                </a:solidFill>
                <a:latin typeface="Book Antiqua"/>
              </a:rPr>
              <a:t>يمكن </a:t>
            </a:r>
            <a:r>
              <a:rPr lang="ar-SA" sz="2800" dirty="0">
                <a:solidFill>
                  <a:srgbClr val="002060"/>
                </a:solidFill>
                <a:latin typeface="Book Antiqua"/>
              </a:rPr>
              <a:t>أن ينتمي كل عنصر إلى مجموعة واحدة أو أكثر.</a:t>
            </a:r>
          </a:p>
          <a:p>
            <a:pPr marL="0" lvl="0" indent="-69850" algn="r" rtl="1">
              <a:lnSpc>
                <a:spcPct val="100000"/>
              </a:lnSpc>
              <a:spcBef>
                <a:spcPts val="0"/>
              </a:spcBef>
              <a:buSzPct val="61111"/>
              <a:buNone/>
            </a:pPr>
            <a:r>
              <a:rPr lang="ar-SA" sz="2800" dirty="0">
                <a:solidFill>
                  <a:srgbClr val="002060"/>
                </a:solidFill>
                <a:latin typeface="Book Antiqua"/>
              </a:rPr>
              <a:t>تكوين </a:t>
            </a:r>
            <a:r>
              <a:rPr lang="ar-SA" sz="2800" dirty="0" smtClean="0">
                <a:solidFill>
                  <a:srgbClr val="002060"/>
                </a:solidFill>
                <a:latin typeface="Book Antiqua"/>
              </a:rPr>
              <a:t>المجموعة </a:t>
            </a:r>
            <a:r>
              <a:rPr lang="ar-SA" sz="2800" dirty="0">
                <a:solidFill>
                  <a:srgbClr val="002060"/>
                </a:solidFill>
                <a:latin typeface="Book Antiqua"/>
              </a:rPr>
              <a:t>يسمح </a:t>
            </a:r>
            <a:r>
              <a:rPr lang="ar-SA" sz="2800" dirty="0" smtClean="0">
                <a:solidFill>
                  <a:srgbClr val="002060"/>
                </a:solidFill>
                <a:latin typeface="Book Antiqua"/>
              </a:rPr>
              <a:t>التجميع الانتقائي</a:t>
            </a:r>
            <a:r>
              <a:rPr lang="ar-SA" sz="2800" dirty="0">
                <a:solidFill>
                  <a:srgbClr val="002060"/>
                </a:solidFill>
                <a:latin typeface="Book Antiqua"/>
              </a:rPr>
              <a:t>.</a:t>
            </a:r>
            <a:endParaRPr lang="it-IT" sz="2800" dirty="0">
              <a:solidFill>
                <a:srgbClr val="002060"/>
              </a:solidFill>
              <a:latin typeface="Book Antiqua"/>
            </a:endParaRPr>
          </a:p>
          <a:p>
            <a:pPr marL="0" lvl="0" indent="-69850">
              <a:lnSpc>
                <a:spcPct val="100000"/>
              </a:lnSpc>
              <a:spcBef>
                <a:spcPts val="0"/>
              </a:spcBef>
              <a:buSzPct val="61111"/>
              <a:buNone/>
            </a:pPr>
            <a:endParaRPr lang="it-IT" sz="1800" dirty="0">
              <a:solidFill>
                <a:srgbClr val="002060"/>
              </a:solidFill>
              <a:latin typeface="Book Antiqua"/>
            </a:endParaRPr>
          </a:p>
          <a:p>
            <a:pPr marL="0" lvl="0" indent="-69850">
              <a:lnSpc>
                <a:spcPct val="100000"/>
              </a:lnSpc>
              <a:spcBef>
                <a:spcPts val="0"/>
              </a:spcBef>
              <a:buSzPct val="61111"/>
              <a:buNone/>
            </a:pPr>
            <a:endParaRPr lang="en-US" sz="1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rtl="0">
              <a:lnSpc>
                <a:spcPct val="100000"/>
              </a:lnSpc>
              <a:spcBef>
                <a:spcPts val="0"/>
              </a:spcBef>
              <a:buClr>
                <a:schemeClr val="dk1"/>
              </a:buClr>
              <a:buSzPct val="61111"/>
              <a:buFont typeface="Arial"/>
              <a:buNone/>
            </a:pPr>
            <a:endParaRPr lang="sr-Latn-BA" sz="1800" dirty="0">
              <a:solidFill>
                <a:srgbClr val="002060"/>
              </a:solidFill>
              <a:latin typeface="Book Antiqua"/>
            </a:endParaRPr>
          </a:p>
        </p:txBody>
      </p:sp>
      <p:sp>
        <p:nvSpPr>
          <p:cNvPr id="131" name="Shape 131"/>
          <p:cNvSpPr txBox="1">
            <a:spLocks noGrp="1"/>
          </p:cNvSpPr>
          <p:nvPr>
            <p:ph type="sldNum" idx="12"/>
          </p:nvPr>
        </p:nvSpPr>
        <p:spPr>
          <a:xfrm>
            <a:off x="6457950" y="6373712"/>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1000" b="0" i="0" u="none" strike="noStrike" cap="none">
                <a:solidFill>
                  <a:srgbClr val="002060"/>
                </a:solidFill>
                <a:latin typeface="Calibri"/>
                <a:ea typeface="Calibri"/>
                <a:cs typeface="Calibri"/>
                <a:sym typeface="Calibri"/>
              </a:rPr>
              <a:t>8</a:t>
            </a:fld>
            <a:endParaRPr lang="sr-Latn-BA" sz="1000" b="0" i="0" u="none" strike="noStrike" cap="none">
              <a:solidFill>
                <a:srgbClr val="002060"/>
              </a:solidFill>
              <a:latin typeface="Calibri"/>
              <a:ea typeface="Calibri"/>
              <a:cs typeface="Calibri"/>
              <a:sym typeface="Calibri"/>
            </a:endParaRPr>
          </a:p>
        </p:txBody>
      </p:sp>
      <p:pic>
        <p:nvPicPr>
          <p:cNvPr id="3" name="Immagine 2">
            <a:extLst>
              <a:ext uri="{FF2B5EF4-FFF2-40B4-BE49-F238E27FC236}">
                <a16:creationId xmlns:a16="http://schemas.microsoft.com/office/drawing/2014/main" xmlns="" id="{238F10F3-C004-4546-9A7A-0EB87484088C}"/>
              </a:ext>
            </a:extLst>
          </p:cNvPr>
          <p:cNvPicPr>
            <a:picLocks noChangeAspect="1"/>
          </p:cNvPicPr>
          <p:nvPr/>
        </p:nvPicPr>
        <p:blipFill>
          <a:blip r:embed="rId3"/>
          <a:stretch>
            <a:fillRect/>
          </a:stretch>
        </p:blipFill>
        <p:spPr>
          <a:xfrm>
            <a:off x="1888434" y="2623930"/>
            <a:ext cx="5816069" cy="3500594"/>
          </a:xfrm>
          <a:prstGeom prst="rect">
            <a:avLst/>
          </a:prstGeom>
        </p:spPr>
      </p:pic>
    </p:spTree>
    <p:extLst>
      <p:ext uri="{BB962C8B-B14F-4D97-AF65-F5344CB8AC3E}">
        <p14:creationId xmlns:p14="http://schemas.microsoft.com/office/powerpoint/2010/main" val="560922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33228" y="1025624"/>
            <a:ext cx="8229600" cy="623837"/>
          </a:xfrm>
          <a:prstGeom prst="rect">
            <a:avLst/>
          </a:prstGeom>
          <a:noFill/>
          <a:ln>
            <a:noFill/>
          </a:ln>
        </p:spPr>
        <p:txBody>
          <a:bodyPr lIns="91425" tIns="45700" rIns="91425" bIns="45700" anchor="ctr" anchorCtr="0">
            <a:noAutofit/>
          </a:bodyPr>
          <a:lstStyle/>
          <a:p>
            <a:pPr algn="ctr">
              <a:buSzPct val="25000"/>
            </a:pPr>
            <a:r>
              <a:rPr lang="it-IT" sz="2400" dirty="0">
                <a:solidFill>
                  <a:srgbClr val="002060"/>
                </a:solidFill>
                <a:latin typeface="Book Antiqua"/>
                <a:ea typeface="Book Antiqua"/>
                <a:cs typeface="Book Antiqua"/>
                <a:sym typeface="Book Antiqua"/>
              </a:rPr>
              <a:t>The OAI-PMH:queries</a:t>
            </a:r>
            <a:r>
              <a:rPr lang="ar-SA" dirty="0">
                <a:solidFill>
                  <a:srgbClr val="002060"/>
                </a:solidFill>
                <a:latin typeface="Book Antiqua"/>
                <a:ea typeface="Book Antiqua"/>
                <a:cs typeface="Book Antiqua"/>
                <a:sym typeface="Book Antiqua"/>
              </a:rPr>
              <a:t> الاستعلامات:  </a:t>
            </a:r>
            <a:r>
              <a:rPr lang="ar-SA" dirty="0" smtClean="0">
                <a:solidFill>
                  <a:srgbClr val="002060"/>
                </a:solidFill>
                <a:latin typeface="Book Antiqua"/>
                <a:ea typeface="Book Antiqua"/>
                <a:cs typeface="Book Antiqua"/>
                <a:sym typeface="Book Antiqua"/>
              </a:rPr>
              <a:t/>
            </a:r>
            <a:br>
              <a:rPr lang="ar-SA" dirty="0" smtClean="0">
                <a:solidFill>
                  <a:srgbClr val="002060"/>
                </a:solidFill>
                <a:latin typeface="Book Antiqua"/>
                <a:ea typeface="Book Antiqua"/>
                <a:cs typeface="Book Antiqua"/>
                <a:sym typeface="Book Antiqua"/>
              </a:rPr>
            </a:br>
            <a:endParaRPr lang="sr-Latn-BA" dirty="0">
              <a:solidFill>
                <a:srgbClr val="002060"/>
              </a:solidFill>
              <a:latin typeface="Book Antiqua"/>
              <a:ea typeface="Book Antiqua"/>
              <a:cs typeface="Book Antiqua"/>
              <a:sym typeface="Book Antiqua"/>
            </a:endParaRPr>
          </a:p>
        </p:txBody>
      </p:sp>
      <p:sp>
        <p:nvSpPr>
          <p:cNvPr id="130" name="Shape 130"/>
          <p:cNvSpPr txBox="1">
            <a:spLocks noGrp="1"/>
          </p:cNvSpPr>
          <p:nvPr>
            <p:ph type="body" idx="1"/>
          </p:nvPr>
        </p:nvSpPr>
        <p:spPr>
          <a:xfrm>
            <a:off x="333228" y="1649461"/>
            <a:ext cx="8459080" cy="4005904"/>
          </a:xfrm>
          <a:prstGeom prst="rect">
            <a:avLst/>
          </a:prstGeom>
          <a:noFill/>
          <a:ln>
            <a:noFill/>
          </a:ln>
        </p:spPr>
        <p:txBody>
          <a:bodyPr lIns="91425" tIns="45700" rIns="91425" bIns="45700" anchor="t" anchorCtr="0">
            <a:noAutofit/>
          </a:bodyPr>
          <a:lstStyle/>
          <a:p>
            <a:pPr marL="0" lvl="0" indent="-69850" algn="r">
              <a:lnSpc>
                <a:spcPct val="100000"/>
              </a:lnSpc>
              <a:spcBef>
                <a:spcPts val="0"/>
              </a:spcBef>
              <a:buSzPct val="61111"/>
              <a:buNone/>
            </a:pPr>
            <a:r>
              <a:rPr lang="ar-SA" sz="1800" dirty="0" smtClean="0">
                <a:solidFill>
                  <a:srgbClr val="002060"/>
                </a:solidFill>
                <a:latin typeface="Book Antiqua"/>
              </a:rPr>
              <a:t>  ويتم تنفيذ استعلامات مقدمي الخدمة والاستجابة  من </a:t>
            </a:r>
            <a:r>
              <a:rPr lang="ar-SA" sz="1800" dirty="0">
                <a:solidFill>
                  <a:srgbClr val="002060"/>
                </a:solidFill>
                <a:latin typeface="Book Antiqua"/>
              </a:rPr>
              <a:t>خلال </a:t>
            </a:r>
            <a:r>
              <a:rPr lang="ar-SA" sz="1800" dirty="0" smtClean="0">
                <a:solidFill>
                  <a:srgbClr val="002060"/>
                </a:solidFill>
                <a:latin typeface="Book Antiqua"/>
              </a:rPr>
              <a:t>طرق  </a:t>
            </a:r>
            <a:r>
              <a:rPr lang="it-IT" sz="1800" dirty="0" smtClean="0">
                <a:solidFill>
                  <a:srgbClr val="002060"/>
                </a:solidFill>
                <a:latin typeface="Book Antiqua"/>
              </a:rPr>
              <a:t>GET </a:t>
            </a:r>
            <a:r>
              <a:rPr lang="ar-SA" sz="1800" dirty="0">
                <a:solidFill>
                  <a:srgbClr val="002060"/>
                </a:solidFill>
                <a:latin typeface="Book Antiqua"/>
              </a:rPr>
              <a:t>و </a:t>
            </a:r>
            <a:r>
              <a:rPr lang="it-IT" sz="1800" dirty="0">
                <a:solidFill>
                  <a:srgbClr val="002060"/>
                </a:solidFill>
                <a:latin typeface="Book Antiqua"/>
              </a:rPr>
              <a:t>POST </a:t>
            </a:r>
            <a:r>
              <a:rPr lang="ar-SA" sz="1800" dirty="0" smtClean="0">
                <a:solidFill>
                  <a:srgbClr val="002060"/>
                </a:solidFill>
                <a:latin typeface="Book Antiqua"/>
              </a:rPr>
              <a:t>- </a:t>
            </a:r>
            <a:r>
              <a:rPr lang="it-IT" sz="1800" dirty="0" smtClean="0">
                <a:solidFill>
                  <a:srgbClr val="002060"/>
                </a:solidFill>
                <a:latin typeface="Book Antiqua"/>
              </a:rPr>
              <a:t> </a:t>
            </a:r>
            <a:r>
              <a:rPr lang="ar-SA" sz="1800" dirty="0" smtClean="0">
                <a:solidFill>
                  <a:srgbClr val="002060"/>
                </a:solidFill>
                <a:latin typeface="Book Antiqua"/>
              </a:rPr>
              <a:t>إلى </a:t>
            </a:r>
            <a:r>
              <a:rPr lang="ar-SA" sz="1800" dirty="0">
                <a:solidFill>
                  <a:srgbClr val="002060"/>
                </a:solidFill>
                <a:latin typeface="Book Antiqua"/>
              </a:rPr>
              <a:t>موفري البيانات </a:t>
            </a:r>
            <a:r>
              <a:rPr lang="ar-SA" sz="1800" dirty="0" smtClean="0">
                <a:solidFill>
                  <a:srgbClr val="002060"/>
                </a:solidFill>
                <a:latin typeface="Book Antiqua"/>
              </a:rPr>
              <a:t>عبر تنسيق: </a:t>
            </a:r>
          </a:p>
          <a:p>
            <a:pPr marL="0" lvl="0" indent="-69850" algn="r">
              <a:lnSpc>
                <a:spcPct val="100000"/>
              </a:lnSpc>
              <a:spcBef>
                <a:spcPts val="0"/>
              </a:spcBef>
              <a:buSzPct val="61111"/>
              <a:buNone/>
            </a:pPr>
            <a:r>
              <a:rPr lang="it-IT" sz="1800" dirty="0">
                <a:solidFill>
                  <a:srgbClr val="002060"/>
                </a:solidFill>
                <a:latin typeface="Book Antiqua"/>
              </a:rPr>
              <a:t>XML. XML</a:t>
            </a:r>
          </a:p>
          <a:p>
            <a:pPr marL="0" lvl="0" indent="-69850" algn="r">
              <a:lnSpc>
                <a:spcPct val="100000"/>
              </a:lnSpc>
              <a:spcBef>
                <a:spcPts val="0"/>
              </a:spcBef>
              <a:buSzPct val="61111"/>
              <a:buNone/>
            </a:pPr>
            <a:r>
              <a:rPr lang="ar-SA" sz="1800" dirty="0" smtClean="0">
                <a:solidFill>
                  <a:srgbClr val="002060"/>
                </a:solidFill>
                <a:latin typeface="Book Antiqua"/>
              </a:rPr>
              <a:t>- مفتاح </a:t>
            </a:r>
            <a:r>
              <a:rPr lang="ar-SA" sz="1800" dirty="0">
                <a:solidFill>
                  <a:srgbClr val="002060"/>
                </a:solidFill>
                <a:latin typeface="Book Antiqua"/>
              </a:rPr>
              <a:t>الاستعلامات هو "فعل" مع 6 قيم محتملة</a:t>
            </a:r>
            <a:r>
              <a:rPr lang="ar-SA" sz="1800" dirty="0" smtClean="0">
                <a:solidFill>
                  <a:srgbClr val="002060"/>
                </a:solidFill>
                <a:latin typeface="Book Antiqua"/>
              </a:rPr>
              <a:t>:</a:t>
            </a:r>
            <a:endParaRPr lang="it-IT" sz="1800" dirty="0">
              <a:solidFill>
                <a:srgbClr val="002060"/>
              </a:solidFill>
              <a:latin typeface="Book Antiqua"/>
            </a:endParaRPr>
          </a:p>
          <a:p>
            <a:pPr marL="0" lvl="0" indent="-69850">
              <a:lnSpc>
                <a:spcPct val="100000"/>
              </a:lnSpc>
              <a:spcBef>
                <a:spcPts val="0"/>
              </a:spcBef>
              <a:buSzPct val="61111"/>
              <a:buNone/>
            </a:pPr>
            <a:r>
              <a:rPr lang="it-IT" sz="1800" dirty="0" smtClean="0">
                <a:solidFill>
                  <a:srgbClr val="002060"/>
                </a:solidFill>
                <a:latin typeface="Book Antiqua"/>
              </a:rPr>
              <a:t>Identify</a:t>
            </a:r>
            <a:r>
              <a:rPr lang="it-IT" sz="1800" dirty="0">
                <a:solidFill>
                  <a:srgbClr val="002060"/>
                </a:solidFill>
                <a:latin typeface="Book Antiqua"/>
              </a:rPr>
              <a:t>, ListSets, ListMetadataFormats</a:t>
            </a:r>
          </a:p>
          <a:p>
            <a:pPr marL="0" lvl="0" indent="-69850">
              <a:lnSpc>
                <a:spcPct val="100000"/>
              </a:lnSpc>
              <a:spcBef>
                <a:spcPts val="0"/>
              </a:spcBef>
              <a:buSzPct val="61111"/>
              <a:buNone/>
            </a:pPr>
            <a:r>
              <a:rPr lang="it-IT" sz="1800" dirty="0">
                <a:solidFill>
                  <a:srgbClr val="002060"/>
                </a:solidFill>
                <a:latin typeface="Book Antiqua"/>
              </a:rPr>
              <a:t>ListIdentifiers, ListRecords, </a:t>
            </a:r>
            <a:r>
              <a:rPr lang="it-IT" sz="1800" dirty="0" smtClean="0">
                <a:solidFill>
                  <a:srgbClr val="002060"/>
                </a:solidFill>
                <a:latin typeface="Book Antiqua"/>
              </a:rPr>
              <a:t>GetRecord</a:t>
            </a:r>
            <a:endParaRPr lang="ar-SA" sz="1800" dirty="0" smtClean="0">
              <a:solidFill>
                <a:srgbClr val="002060"/>
              </a:solidFill>
              <a:latin typeface="Book Antiqua"/>
            </a:endParaRPr>
          </a:p>
          <a:p>
            <a:pPr marL="0" indent="-69850" algn="r">
              <a:lnSpc>
                <a:spcPct val="100000"/>
              </a:lnSpc>
              <a:spcBef>
                <a:spcPts val="0"/>
              </a:spcBef>
              <a:buSzPct val="61111"/>
              <a:buNone/>
            </a:pPr>
            <a:r>
              <a:rPr lang="ar-SA" sz="1800" dirty="0" smtClean="0">
                <a:solidFill>
                  <a:srgbClr val="002060"/>
                </a:solidFill>
                <a:latin typeface="Book Antiqua"/>
              </a:rPr>
              <a:t> </a:t>
            </a:r>
            <a:endParaRPr lang="it-IT" sz="1800" dirty="0">
              <a:solidFill>
                <a:srgbClr val="002060"/>
              </a:solidFill>
              <a:latin typeface="Book Antiqua"/>
            </a:endParaRPr>
          </a:p>
          <a:p>
            <a:pPr marL="0" lvl="0" indent="-69850" algn="r" rtl="1">
              <a:lnSpc>
                <a:spcPct val="100000"/>
              </a:lnSpc>
              <a:spcBef>
                <a:spcPts val="0"/>
              </a:spcBef>
              <a:buSzPct val="61111"/>
              <a:buNone/>
            </a:pPr>
            <a:r>
              <a:rPr lang="ar-SA" sz="1800" dirty="0" smtClean="0">
                <a:solidFill>
                  <a:srgbClr val="002060"/>
                </a:solidFill>
                <a:latin typeface="Book Antiqua"/>
              </a:rPr>
              <a:t>- أمثلة </a:t>
            </a:r>
            <a:r>
              <a:rPr lang="ar-SA" sz="1800" dirty="0">
                <a:solidFill>
                  <a:srgbClr val="002060"/>
                </a:solidFill>
                <a:latin typeface="Book Antiqua"/>
              </a:rPr>
              <a:t>على </a:t>
            </a:r>
            <a:r>
              <a:rPr lang="ar-SA" sz="1800" dirty="0" smtClean="0">
                <a:solidFill>
                  <a:srgbClr val="002060"/>
                </a:solidFill>
                <a:latin typeface="Book Antiqua"/>
              </a:rPr>
              <a:t>تجميع: </a:t>
            </a:r>
            <a:endParaRPr lang="it-IT" sz="1800" dirty="0">
              <a:solidFill>
                <a:srgbClr val="002060"/>
              </a:solidFill>
              <a:latin typeface="Book Antiqua"/>
            </a:endParaRPr>
          </a:p>
          <a:p>
            <a:pPr marL="0" lvl="0" indent="-69850">
              <a:lnSpc>
                <a:spcPct val="100000"/>
              </a:lnSpc>
              <a:spcBef>
                <a:spcPts val="0"/>
              </a:spcBef>
              <a:buSzPct val="61111"/>
              <a:buNone/>
            </a:pPr>
            <a:r>
              <a:rPr lang="it-IT" sz="1800" dirty="0" smtClean="0">
                <a:solidFill>
                  <a:srgbClr val="002060"/>
                </a:solidFill>
                <a:latin typeface="Book Antiqua"/>
              </a:rPr>
              <a:t>Examples </a:t>
            </a:r>
            <a:r>
              <a:rPr lang="it-IT" sz="1800" dirty="0">
                <a:solidFill>
                  <a:srgbClr val="002060"/>
                </a:solidFill>
                <a:latin typeface="Book Antiqua"/>
              </a:rPr>
              <a:t>of harvesting with OAI-PMH: </a:t>
            </a:r>
            <a:endParaRPr lang="ar-SA" sz="1800" dirty="0" smtClean="0">
              <a:solidFill>
                <a:srgbClr val="002060"/>
              </a:solidFill>
              <a:latin typeface="Book Antiqua"/>
            </a:endParaRPr>
          </a:p>
          <a:p>
            <a:pPr marL="0" lvl="0" indent="-69850">
              <a:lnSpc>
                <a:spcPct val="100000"/>
              </a:lnSpc>
              <a:spcBef>
                <a:spcPts val="0"/>
              </a:spcBef>
              <a:buSzPct val="61111"/>
              <a:buNone/>
            </a:pPr>
            <a:r>
              <a:rPr lang="it-IT" sz="1800" dirty="0" smtClean="0">
                <a:solidFill>
                  <a:srgbClr val="002060"/>
                </a:solidFill>
                <a:latin typeface="Book Antiqua"/>
                <a:hlinkClick r:id="rId3"/>
              </a:rPr>
              <a:t>http</a:t>
            </a:r>
            <a:r>
              <a:rPr lang="it-IT" sz="1800" dirty="0">
                <a:solidFill>
                  <a:srgbClr val="002060"/>
                </a:solidFill>
                <a:latin typeface="Book Antiqua"/>
                <a:hlinkClick r:id="rId3"/>
              </a:rPr>
              <a:t>://www.purl.org/NET/oai_explorer</a:t>
            </a:r>
            <a:r>
              <a:rPr lang="it-IT" sz="1800" dirty="0">
                <a:solidFill>
                  <a:srgbClr val="002060"/>
                </a:solidFill>
                <a:latin typeface="Book Antiqua"/>
              </a:rPr>
              <a:t> </a:t>
            </a:r>
          </a:p>
          <a:p>
            <a:pPr marL="0" lvl="0" indent="-69850">
              <a:lnSpc>
                <a:spcPct val="100000"/>
              </a:lnSpc>
              <a:spcBef>
                <a:spcPts val="0"/>
              </a:spcBef>
              <a:buSzPct val="61111"/>
              <a:buNone/>
            </a:pPr>
            <a:endParaRPr lang="it-IT" sz="1800" dirty="0">
              <a:solidFill>
                <a:srgbClr val="002060"/>
              </a:solidFill>
              <a:latin typeface="Book Antiqua"/>
            </a:endParaRPr>
          </a:p>
          <a:p>
            <a:pPr marL="0" lvl="0" indent="-69850" algn="r">
              <a:lnSpc>
                <a:spcPct val="100000"/>
              </a:lnSpc>
              <a:spcBef>
                <a:spcPts val="0"/>
              </a:spcBef>
              <a:buSzPct val="61111"/>
              <a:buNone/>
            </a:pPr>
            <a:r>
              <a:rPr lang="it-IT" sz="2400" dirty="0">
                <a:solidFill>
                  <a:srgbClr val="002060"/>
                </a:solidFill>
                <a:latin typeface="Book Antiqua"/>
              </a:rPr>
              <a:t>parameters: </a:t>
            </a:r>
            <a:r>
              <a:rPr lang="ar-SA" sz="2400" dirty="0" smtClean="0">
                <a:solidFill>
                  <a:srgbClr val="002060"/>
                </a:solidFill>
                <a:latin typeface="Book Antiqua"/>
              </a:rPr>
              <a:t>المعايير</a:t>
            </a:r>
            <a:endParaRPr lang="it-IT" sz="2400" dirty="0">
              <a:solidFill>
                <a:srgbClr val="002060"/>
              </a:solidFill>
              <a:latin typeface="Book Antiqua"/>
            </a:endParaRPr>
          </a:p>
          <a:p>
            <a:pPr marL="342900" lvl="1" indent="-69850">
              <a:lnSpc>
                <a:spcPct val="100000"/>
              </a:lnSpc>
              <a:spcBef>
                <a:spcPts val="0"/>
              </a:spcBef>
              <a:buSzPct val="61111"/>
              <a:buNone/>
            </a:pPr>
            <a:r>
              <a:rPr lang="it-IT" sz="1500" dirty="0">
                <a:solidFill>
                  <a:srgbClr val="002060"/>
                </a:solidFill>
                <a:latin typeface="Book Antiqua"/>
              </a:rPr>
              <a:t>repository http://eprints.rclis.org/perl/oai2 </a:t>
            </a:r>
          </a:p>
          <a:p>
            <a:pPr marL="342900" lvl="1" indent="-69850">
              <a:lnSpc>
                <a:spcPct val="100000"/>
              </a:lnSpc>
              <a:spcBef>
                <a:spcPts val="0"/>
              </a:spcBef>
              <a:buSzPct val="61111"/>
              <a:buNone/>
            </a:pPr>
            <a:r>
              <a:rPr lang="it-IT" sz="1500" dirty="0" err="1">
                <a:solidFill>
                  <a:srgbClr val="002060"/>
                </a:solidFill>
                <a:latin typeface="Book Antiqua"/>
              </a:rPr>
              <a:t>metadataPrefix</a:t>
            </a:r>
            <a:r>
              <a:rPr lang="it-IT" sz="1500" dirty="0">
                <a:solidFill>
                  <a:srgbClr val="002060"/>
                </a:solidFill>
                <a:latin typeface="Book Antiqua"/>
              </a:rPr>
              <a:t> oai_dc</a:t>
            </a:r>
          </a:p>
          <a:p>
            <a:pPr marL="0" lvl="0" indent="-69850">
              <a:lnSpc>
                <a:spcPct val="100000"/>
              </a:lnSpc>
              <a:spcBef>
                <a:spcPts val="0"/>
              </a:spcBef>
              <a:buSzPct val="61111"/>
              <a:buNone/>
            </a:pPr>
            <a:endParaRPr lang="it-IT" sz="1800" dirty="0">
              <a:solidFill>
                <a:srgbClr val="002060"/>
              </a:solidFill>
              <a:latin typeface="Book Antiqua"/>
            </a:endParaRPr>
          </a:p>
          <a:p>
            <a:pPr marL="0" lvl="0" indent="-69850">
              <a:lnSpc>
                <a:spcPct val="100000"/>
              </a:lnSpc>
              <a:spcBef>
                <a:spcPts val="0"/>
              </a:spcBef>
              <a:buSzPct val="61111"/>
              <a:buNone/>
            </a:pPr>
            <a:endParaRPr lang="en-US" sz="1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a:lnSpc>
                <a:spcPct val="100000"/>
              </a:lnSpc>
              <a:spcBef>
                <a:spcPts val="0"/>
              </a:spcBef>
              <a:buSzPct val="61111"/>
              <a:buNone/>
            </a:pPr>
            <a:endParaRPr lang="en-US" sz="1800" dirty="0">
              <a:solidFill>
                <a:srgbClr val="002060"/>
              </a:solidFill>
              <a:latin typeface="Book Antiqua"/>
            </a:endParaRPr>
          </a:p>
          <a:p>
            <a:pPr marL="0" lvl="0" indent="-69850" algn="just" rtl="0">
              <a:lnSpc>
                <a:spcPct val="100000"/>
              </a:lnSpc>
              <a:spcBef>
                <a:spcPts val="0"/>
              </a:spcBef>
              <a:buClr>
                <a:schemeClr val="dk1"/>
              </a:buClr>
              <a:buSzPct val="61111"/>
              <a:buFont typeface="Arial"/>
              <a:buNone/>
            </a:pPr>
            <a:endParaRPr lang="sr-Latn-BA" sz="1800" dirty="0">
              <a:solidFill>
                <a:srgbClr val="002060"/>
              </a:solidFill>
              <a:latin typeface="Book Antiqua"/>
            </a:endParaRPr>
          </a:p>
        </p:txBody>
      </p:sp>
      <p:sp>
        <p:nvSpPr>
          <p:cNvPr id="131" name="Shape 131"/>
          <p:cNvSpPr txBox="1">
            <a:spLocks noGrp="1"/>
          </p:cNvSpPr>
          <p:nvPr>
            <p:ph type="sldNum" idx="12"/>
          </p:nvPr>
        </p:nvSpPr>
        <p:spPr>
          <a:xfrm>
            <a:off x="6457950" y="6373712"/>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r-Latn-BA" sz="1000" b="0" i="0" u="none" strike="noStrike" cap="none">
                <a:solidFill>
                  <a:srgbClr val="002060"/>
                </a:solidFill>
                <a:latin typeface="Calibri"/>
                <a:ea typeface="Calibri"/>
                <a:cs typeface="Calibri"/>
                <a:sym typeface="Calibri"/>
              </a:rPr>
              <a:t>9</a:t>
            </a:fld>
            <a:endParaRPr lang="sr-Latn-BA" sz="1000" b="0" i="0" u="none" strike="noStrike" cap="none">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3437154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1928</TotalTime>
  <Words>1066</Words>
  <Application>Microsoft Office PowerPoint</Application>
  <PresentationFormat>On-screen Show (4:3)</PresentationFormat>
  <Paragraphs>215</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Book Antiqua</vt:lpstr>
      <vt:lpstr>Calibri</vt:lpstr>
      <vt:lpstr>Office Theme</vt:lpstr>
      <vt:lpstr>PowerPoint Presentation</vt:lpstr>
      <vt:lpstr>Learning Objectives أهداف التعلم </vt:lpstr>
      <vt:lpstr>The OAI-PMH: التعريف ب:</vt:lpstr>
      <vt:lpstr>أسلوب البناء: The OAI-PMH: architecture   </vt:lpstr>
      <vt:lpstr>The OAI-PMH: resources and items الموارد والعناصر :   </vt:lpstr>
      <vt:lpstr>السجلات : The OAI-PMH: records</vt:lpstr>
      <vt:lpstr> بنية السجل:   The OAI-PMH: record structure  </vt:lpstr>
      <vt:lpstr>المجموعات:  The OAI-PMH: sets </vt:lpstr>
      <vt:lpstr>The OAI-PMH:queries الاستعلامات:   </vt:lpstr>
      <vt:lpstr>كيفية استخدام واجهات برمجة التطبيقات  ORCiD: how to use member APIs  </vt:lpstr>
      <vt:lpstr>استخدام  حالات DSpace ORCiD: DSpace-CRIS use cases</vt:lpstr>
      <vt:lpstr> مقارنة المعلومات المتاحةORCiD: compare  available information: </vt:lpstr>
      <vt:lpstr> مقارنة بين المستودعات المؤسسية    CRIS / RIMS </vt:lpstr>
      <vt:lpstr> مصادر البيانات الوصفية الخارجية External metadata sources</vt:lpstr>
      <vt:lpstr> مصادر البيانات الوصفية الخارجية بصيغة Scopus BibTeX</vt:lpstr>
      <vt:lpstr>مصادر البيانات الوصفية الخارجية بصيغة Scopus XML</vt:lpstr>
      <vt:lpstr>  مصادر البيانات الوصفية الخارجية بصيغة PubMed XML  </vt:lpstr>
      <vt:lpstr> مصدر Bibliometric source  e.g: Scopus Citation Count</vt:lpstr>
      <vt:lpstr>5. Bibliometric source – e.g. Scopus Citation Count</vt:lpstr>
      <vt:lpstr>5. Bibliometric representation in IR (DSpace-CRIS)</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user1</dc:creator>
  <cp:lastModifiedBy>lamees shalash</cp:lastModifiedBy>
  <cp:revision>63</cp:revision>
  <dcterms:modified xsi:type="dcterms:W3CDTF">2018-05-29T07:44:08Z</dcterms:modified>
</cp:coreProperties>
</file>